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16256000" cy="9144000"/>
  <p:notesSz cx="6858000" cy="9144000"/>
  <p:embeddedFontLst>
    <p:embeddedFont>
      <p:font typeface="Open Sans ExtraBold" charset="0"/>
      <p:bold r:id="rId64"/>
      <p:boldItalic r:id="rId65"/>
    </p:embeddedFont>
    <p:embeddedFont>
      <p:font typeface="Open Sans" charset="0"/>
      <p:regular r:id="rId66"/>
      <p:bold r:id="rId67"/>
      <p:italic r:id="rId68"/>
      <p:boldItalic r:id="rId69"/>
    </p:embeddedFont>
    <p:embeddedFont>
      <p:font typeface="Calibri"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jzTULgnROmvz7FNKZ2eJw==" hashData="vjEup12QUzZOAtzsvgMXl4iSJ18="/>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hBym78L5LQjEIJkPZYWPFy5CdtT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462" y="24"/>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3.fntdata"/><Relationship Id="rId74" Type="http://customschemas.google.com/relationships/presentationmetadata" Target="meta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87006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1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329" name="Google Shape;329;p1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10</a:t>
            </a:fld>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337" name="Google Shape;33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497e3fcbe_0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8497e3fcbe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Exponential Search in detail w.r.t to the points mentioned on the slide. </a:t>
            </a:r>
            <a:endParaRPr/>
          </a:p>
          <a:p>
            <a:pPr marL="0" lvl="0" indent="0" algn="l" rtl="0">
              <a:lnSpc>
                <a:spcPct val="100000"/>
              </a:lnSpc>
              <a:spcBef>
                <a:spcPts val="0"/>
              </a:spcBef>
              <a:spcAft>
                <a:spcPts val="0"/>
              </a:spcAft>
              <a:buSzPts val="1400"/>
              <a:buNone/>
            </a:pPr>
            <a:endParaRPr/>
          </a:p>
        </p:txBody>
      </p:sp>
      <p:sp>
        <p:nvSpPr>
          <p:cNvPr id="351" name="Google Shape;35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1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373" name="Google Shape;373;p1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14</a:t>
            </a:fld>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381" name="Google Shape;38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497e3fcbe_0_2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g8497e3fcbe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Selection Sort in detail w.r.t to the points mentioned on the slide.</a:t>
            </a:r>
            <a:endParaRPr/>
          </a:p>
        </p:txBody>
      </p:sp>
      <p:sp>
        <p:nvSpPr>
          <p:cNvPr id="395" name="Google Shape;39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p1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417" name="Google Shape;417;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18</a:t>
            </a:fld>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425" name="Google Shape;42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214" name="Google Shape;214;p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a:t>
            </a:fld>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497e3fcbe_0_2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g8497e3fcbe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Bubble Sort in detail w.r.t to the algorithm mentioned on the slide. </a:t>
            </a:r>
            <a:endParaRPr/>
          </a:p>
          <a:p>
            <a:pPr marL="0" lvl="0" indent="0" algn="l" rtl="0">
              <a:lnSpc>
                <a:spcPct val="100000"/>
              </a:lnSpc>
              <a:spcBef>
                <a:spcPts val="0"/>
              </a:spcBef>
              <a:spcAft>
                <a:spcPts val="0"/>
              </a:spcAft>
              <a:buSzPts val="1400"/>
              <a:buNone/>
            </a:pPr>
            <a:endParaRPr/>
          </a:p>
        </p:txBody>
      </p:sp>
      <p:sp>
        <p:nvSpPr>
          <p:cNvPr id="439" name="Google Shape;43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449" name="Google Shape;449;p2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22</a:t>
            </a:fld>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457" name="Google Shape;45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497e3fcbe_0_2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g8497e3fcbe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a:t>Trainer Notes: </a:t>
            </a:r>
            <a:endParaRPr/>
          </a:p>
          <a:p>
            <a:pPr marL="171450" lvl="0" indent="-171450" algn="l" rtl="0">
              <a:lnSpc>
                <a:spcPct val="100000"/>
              </a:lnSpc>
              <a:spcBef>
                <a:spcPts val="0"/>
              </a:spcBef>
              <a:spcAft>
                <a:spcPts val="0"/>
              </a:spcAft>
              <a:buClr>
                <a:schemeClr val="dk1"/>
              </a:buClr>
              <a:buSzPts val="1200"/>
              <a:buFont typeface="Arial"/>
              <a:buChar char="•"/>
            </a:pPr>
            <a:r>
              <a:rPr lang="en-US"/>
              <a:t>Explain the Insertion Sort in detail w.r.t to the algorithm mentioned on the slide. </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471" name="Google Shape;471;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2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03" name="Google Shape;503;p2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26</a:t>
            </a:fld>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511" name="Google Shape;51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497e3fcbe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9" name="Google Shape;519;g8497e3fcbe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Merge Sort in detail w.r.t to the algorithm mentioned on the slide. </a:t>
            </a:r>
            <a:endParaRPr/>
          </a:p>
          <a:p>
            <a:pPr marL="0" lvl="0" indent="0" algn="l" rtl="0">
              <a:lnSpc>
                <a:spcPct val="100000"/>
              </a:lnSpc>
              <a:spcBef>
                <a:spcPts val="0"/>
              </a:spcBef>
              <a:spcAft>
                <a:spcPts val="0"/>
              </a:spcAft>
              <a:buSzPts val="1400"/>
              <a:buNone/>
            </a:pPr>
            <a:endParaRPr/>
          </a:p>
        </p:txBody>
      </p:sp>
      <p:sp>
        <p:nvSpPr>
          <p:cNvPr id="525" name="Google Shape;52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Summarize all the points and set an expectation about learning these pointers in this lesson. </a:t>
            </a:r>
            <a:endParaRPr/>
          </a:p>
        </p:txBody>
      </p:sp>
      <p:sp>
        <p:nvSpPr>
          <p:cNvPr id="219" name="Google Shape;21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2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58" name="Google Shape;558;p2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30</a:t>
            </a:fld>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566" name="Google Shape;56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497e3fcbe_0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4" name="Google Shape;574;g8497e3fcbe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Quick Sort in detail w.r.t to the algorithm mentioned on the slide. </a:t>
            </a:r>
            <a:endParaRPr/>
          </a:p>
          <a:p>
            <a:pPr marL="0" lvl="0" indent="0" algn="l" rtl="0">
              <a:lnSpc>
                <a:spcPct val="100000"/>
              </a:lnSpc>
              <a:spcBef>
                <a:spcPts val="0"/>
              </a:spcBef>
              <a:spcAft>
                <a:spcPts val="0"/>
              </a:spcAft>
              <a:buSzPts val="1400"/>
              <a:buNone/>
            </a:pPr>
            <a:endParaRPr/>
          </a:p>
        </p:txBody>
      </p:sp>
      <p:sp>
        <p:nvSpPr>
          <p:cNvPr id="580" name="Google Shape;58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2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91" name="Google Shape;591;p2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34</a:t>
            </a:fld>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599" name="Google Shape;599;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171450" lvl="0" indent="-171450" algn="l" rtl="0">
              <a:lnSpc>
                <a:spcPct val="100000"/>
              </a:lnSpc>
              <a:spcBef>
                <a:spcPts val="0"/>
              </a:spcBef>
              <a:spcAft>
                <a:spcPts val="0"/>
              </a:spcAft>
              <a:buClr>
                <a:schemeClr val="dk1"/>
              </a:buClr>
              <a:buSzPts val="1200"/>
              <a:buFont typeface="Arial"/>
              <a:buChar char="•"/>
            </a:pPr>
            <a:r>
              <a:rPr lang="en-US"/>
              <a:t>Explain the importance of Minimum Spanning tree. </a:t>
            </a:r>
            <a:endParaRPr/>
          </a:p>
          <a:p>
            <a:pPr marL="171450" lvl="0" indent="-171450" algn="l" rtl="0">
              <a:lnSpc>
                <a:spcPct val="100000"/>
              </a:lnSpc>
              <a:spcBef>
                <a:spcPts val="0"/>
              </a:spcBef>
              <a:spcAft>
                <a:spcPts val="0"/>
              </a:spcAft>
              <a:buClr>
                <a:schemeClr val="dk1"/>
              </a:buClr>
              <a:buSzPts val="1200"/>
              <a:buFont typeface="Arial"/>
              <a:buChar char="•"/>
            </a:pPr>
            <a:r>
              <a:rPr lang="en-US"/>
              <a:t>Explain the graphs w.r.t the minimum graphs mentioned on the slide.</a:t>
            </a:r>
            <a:endParaRPr/>
          </a:p>
        </p:txBody>
      </p:sp>
      <p:sp>
        <p:nvSpPr>
          <p:cNvPr id="613" name="Google Shape;61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Clr>
                <a:schemeClr val="dk1"/>
              </a:buClr>
              <a:buSzPts val="1200"/>
              <a:buFont typeface="Arial"/>
              <a:buChar char="•"/>
            </a:pPr>
            <a:r>
              <a:rPr lang="en-US"/>
              <a:t>Explain the algorithm mentioned on the slide.</a:t>
            </a:r>
            <a:endParaRPr/>
          </a:p>
          <a:p>
            <a:pPr marL="171450" lvl="0" indent="-171450" algn="l" rtl="0">
              <a:lnSpc>
                <a:spcPct val="100000"/>
              </a:lnSpc>
              <a:spcBef>
                <a:spcPts val="0"/>
              </a:spcBef>
              <a:spcAft>
                <a:spcPts val="0"/>
              </a:spcAft>
              <a:buClr>
                <a:schemeClr val="dk1"/>
              </a:buClr>
              <a:buSzPts val="1200"/>
              <a:buFont typeface="Arial"/>
              <a:buChar char="•"/>
            </a:pPr>
            <a:r>
              <a:rPr lang="en-US"/>
              <a:t>Explain what is index mapping.</a:t>
            </a:r>
            <a:endParaRPr/>
          </a:p>
        </p:txBody>
      </p:sp>
      <p:sp>
        <p:nvSpPr>
          <p:cNvPr id="649" name="Google Shape;64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Clr>
                <a:schemeClr val="dk1"/>
              </a:buClr>
              <a:buSzPts val="1200"/>
              <a:buFont typeface="Arial"/>
              <a:buChar char="•"/>
            </a:pPr>
            <a:r>
              <a:rPr lang="en-US"/>
              <a:t>Explain the types of asymptotic notations.</a:t>
            </a:r>
            <a:endParaRPr/>
          </a:p>
          <a:p>
            <a:pPr marL="171450" lvl="0" indent="-171450" algn="l" rtl="0">
              <a:lnSpc>
                <a:spcPct val="100000"/>
              </a:lnSpc>
              <a:spcBef>
                <a:spcPts val="0"/>
              </a:spcBef>
              <a:spcAft>
                <a:spcPts val="0"/>
              </a:spcAft>
              <a:buClr>
                <a:schemeClr val="dk1"/>
              </a:buClr>
              <a:buSzPts val="1200"/>
              <a:buFont typeface="Arial"/>
              <a:buChar char="•"/>
            </a:pPr>
            <a:r>
              <a:rPr lang="en-US"/>
              <a:t>Explain which is used in the industry.</a:t>
            </a:r>
            <a:endParaRPr/>
          </a:p>
        </p:txBody>
      </p:sp>
      <p:sp>
        <p:nvSpPr>
          <p:cNvPr id="664" name="Google Shape;66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Clr>
                <a:schemeClr val="dk1"/>
              </a:buClr>
              <a:buSzPts val="1200"/>
              <a:buFont typeface="Arial"/>
              <a:buChar char="•"/>
            </a:pPr>
            <a:r>
              <a:rPr lang="en-US"/>
              <a:t>Explain the points w.r.t the example mentioned on the slide.</a:t>
            </a:r>
            <a:endParaRPr/>
          </a:p>
        </p:txBody>
      </p:sp>
      <p:sp>
        <p:nvSpPr>
          <p:cNvPr id="682" name="Google Shape;682;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Clr>
                <a:schemeClr val="dk1"/>
              </a:buClr>
              <a:buSzPts val="1200"/>
              <a:buFont typeface="Arial"/>
              <a:buChar char="•"/>
            </a:pPr>
            <a:r>
              <a:rPr lang="en-US"/>
              <a:t>Explain the points w.r.t the example mentioned on the slide.</a:t>
            </a:r>
            <a:endParaRPr/>
          </a:p>
          <a:p>
            <a:pPr marL="0" lvl="0" indent="0" algn="l" rtl="0">
              <a:lnSpc>
                <a:spcPct val="100000"/>
              </a:lnSpc>
              <a:spcBef>
                <a:spcPts val="0"/>
              </a:spcBef>
              <a:spcAft>
                <a:spcPts val="0"/>
              </a:spcAft>
              <a:buSzPts val="1400"/>
              <a:buNone/>
            </a:pPr>
            <a:endParaRPr/>
          </a:p>
        </p:txBody>
      </p:sp>
      <p:sp>
        <p:nvSpPr>
          <p:cNvPr id="693" name="Google Shape;693;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171450" lvl="0" indent="-171450" algn="l" rtl="0">
              <a:lnSpc>
                <a:spcPct val="100000"/>
              </a:lnSpc>
              <a:spcBef>
                <a:spcPts val="0"/>
              </a:spcBef>
              <a:spcAft>
                <a:spcPts val="0"/>
              </a:spcAft>
              <a:buClr>
                <a:schemeClr val="dk1"/>
              </a:buClr>
              <a:buSzPts val="1200"/>
              <a:buFont typeface="Arial"/>
              <a:buChar char="•"/>
            </a:pPr>
            <a:r>
              <a:rPr lang="en-US"/>
              <a:t>Explain the points w.r.t the example mentioned on the slide.</a:t>
            </a:r>
            <a:endParaRPr/>
          </a:p>
        </p:txBody>
      </p:sp>
      <p:sp>
        <p:nvSpPr>
          <p:cNvPr id="706" name="Google Shape;70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 the points given on the slide.</a:t>
            </a:r>
            <a:endParaRPr/>
          </a:p>
        </p:txBody>
      </p:sp>
      <p:sp>
        <p:nvSpPr>
          <p:cNvPr id="719" name="Google Shape;71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1" name="Google Shape;73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5" name="Google Shape;73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Linear Search in detail w.r.t to the points mentioned on the slide. </a:t>
            </a:r>
            <a:endParaRPr/>
          </a:p>
        </p:txBody>
      </p:sp>
      <p:sp>
        <p:nvSpPr>
          <p:cNvPr id="238" name="Google Shape;23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1" name="Google Shape;81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p5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the project to the learners, and instruct them to work on it.</a:t>
            </a:r>
            <a:endParaRPr sz="1200" b="0" i="0" u="none" strike="noStrike" cap="none">
              <a:solidFill>
                <a:schemeClr val="dk1"/>
              </a:solidFill>
            </a:endParaRPr>
          </a:p>
        </p:txBody>
      </p:sp>
      <p:sp>
        <p:nvSpPr>
          <p:cNvPr id="846" name="Google Shape;846;p5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56</a:t>
            </a:fld>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497e3fcb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g8497e3fcb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Summarize these pointers and instruct learners to be prepared before attending the next class. </a:t>
            </a:r>
            <a:endParaRPr/>
          </a:p>
        </p:txBody>
      </p:sp>
      <p:sp>
        <p:nvSpPr>
          <p:cNvPr id="854" name="Google Shape;854;g8497e3fcb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497e3fcbe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the problem statement given on the slide.</a:t>
            </a:r>
            <a:endParaRPr/>
          </a:p>
        </p:txBody>
      </p:sp>
      <p:sp>
        <p:nvSpPr>
          <p:cNvPr id="859" name="Google Shape;859;g8497e3fcb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8497e3fcb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g8497e3fcbe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the background of the project.</a:t>
            </a:r>
            <a:endParaRPr/>
          </a:p>
        </p:txBody>
      </p:sp>
      <p:sp>
        <p:nvSpPr>
          <p:cNvPr id="867" name="Google Shape;867;g8497e3fcbe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a:t>
            </a:r>
            <a:endParaRPr/>
          </a:p>
          <a:p>
            <a:pPr marL="0" marR="0" lvl="0" indent="0" algn="l" rtl="0">
              <a:lnSpc>
                <a:spcPct val="100000"/>
              </a:lnSpc>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263" name="Google Shape;263;p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6</a:t>
            </a:fld>
            <a:endParaRPr sz="12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497e3fcbe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g8497e3fcbe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the steps the learners have to perform.</a:t>
            </a:r>
            <a:endParaRPr/>
          </a:p>
        </p:txBody>
      </p:sp>
      <p:sp>
        <p:nvSpPr>
          <p:cNvPr id="876" name="Google Shape;876;g8497e3fcbe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8497e3fcbe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3" name="Google Shape;883;g8497e3fcbe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Explain the tools which need to be used while executing the project.</a:t>
            </a:r>
            <a:endParaRPr/>
          </a:p>
        </p:txBody>
      </p:sp>
      <p:sp>
        <p:nvSpPr>
          <p:cNvPr id="884" name="Google Shape;884;g8497e3fcbe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a:t>
            </a:r>
            <a:endParaRPr/>
          </a:p>
          <a:p>
            <a:pPr marL="0" lvl="0" indent="0" algn="l" rtl="0">
              <a:lnSpc>
                <a:spcPct val="100000"/>
              </a:lnSpc>
              <a:spcBef>
                <a:spcPts val="0"/>
              </a:spcBef>
              <a:spcAft>
                <a:spcPts val="0"/>
              </a:spcAft>
              <a:buSzPts val="1400"/>
              <a:buNone/>
            </a:pPr>
            <a:r>
              <a:rPr lang="en-US"/>
              <a:t>Walk through the steps in detail.</a:t>
            </a:r>
            <a:endParaRPr/>
          </a:p>
          <a:p>
            <a:pPr marL="0" lvl="0" indent="0" algn="l" rtl="0">
              <a:lnSpc>
                <a:spcPct val="100000"/>
              </a:lnSpc>
              <a:spcBef>
                <a:spcPts val="0"/>
              </a:spcBef>
              <a:spcAft>
                <a:spcPts val="0"/>
              </a:spcAft>
              <a:buSzPts val="1400"/>
              <a:buNone/>
            </a:pPr>
            <a:endParaRPr/>
          </a:p>
        </p:txBody>
      </p:sp>
      <p:sp>
        <p:nvSpPr>
          <p:cNvPr id="271" name="Google Shape;27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497e3fcbe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8497e3fcbe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0" lvl="0" indent="0" algn="l" rtl="0">
              <a:lnSpc>
                <a:spcPct val="100000"/>
              </a:lnSpc>
              <a:spcBef>
                <a:spcPts val="0"/>
              </a:spcBef>
              <a:spcAft>
                <a:spcPts val="0"/>
              </a:spcAft>
              <a:buSzPts val="1400"/>
              <a:buNone/>
            </a:pPr>
            <a:r>
              <a:rPr lang="en-US"/>
              <a:t>Explain the Binary Search in detail w.r.t to the points mentioned on the slide.</a:t>
            </a:r>
            <a:endParaRPr/>
          </a:p>
        </p:txBody>
      </p:sp>
      <p:sp>
        <p:nvSpPr>
          <p:cNvPr id="285" name="Google Shape;28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58"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5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58"/>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p6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6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67"/>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p6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6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6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p6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6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6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6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6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6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4" name="Google Shape;84;p6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6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6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6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p6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6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6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p6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6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6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6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p6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7" name="Google Shape;97;p6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6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6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6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6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6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6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69"/>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69"/>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p7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8" name="Google Shape;108;p7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7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7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7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2"/>
        <p:cNvGrpSpPr/>
        <p:nvPr/>
      </p:nvGrpSpPr>
      <p:grpSpPr>
        <a:xfrm>
          <a:off x="0" y="0"/>
          <a:ext cx="0" cy="0"/>
          <a:chOff x="0" y="0"/>
          <a:chExt cx="0" cy="0"/>
        </a:xfrm>
      </p:grpSpPr>
      <p:pic>
        <p:nvPicPr>
          <p:cNvPr id="113" name="Google Shape;113;p12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4" name="Google Shape;114;p1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5" name="Google Shape;115;p12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12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12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p74"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7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74"/>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4" name="Google Shape;124;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5" name="Google Shape;125;p7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p7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7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7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7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7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7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p7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7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7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7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7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7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p7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1" name="Google Shape;141;p7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7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p7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p7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7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8" name="Google Shape;148;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9" name="Google Shape;149;p7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p7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7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7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7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7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7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7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7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7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7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77"/>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77"/>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7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p7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7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7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7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p7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1" name="Google Shape;171;p78"/>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7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p7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p7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p7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p7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7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7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7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78"/>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p78"/>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5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5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5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59"/>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59"/>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p7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5" name="Google Shape;185;p7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6" name="Google Shape;186;p7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7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8"/>
        <p:cNvGrpSpPr/>
        <p:nvPr/>
      </p:nvGrpSpPr>
      <p:grpSpPr>
        <a:xfrm>
          <a:off x="0" y="0"/>
          <a:ext cx="0" cy="0"/>
          <a:chOff x="0" y="0"/>
          <a:chExt cx="0" cy="0"/>
        </a:xfrm>
      </p:grpSpPr>
      <p:pic>
        <p:nvPicPr>
          <p:cNvPr id="189" name="Google Shape;189;p80"/>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0" name="Google Shape;190;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8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8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 name="Google Shape;193;p8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8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8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8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8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200"/>
        <p:cNvGrpSpPr/>
        <p:nvPr/>
      </p:nvGrpSpPr>
      <p:grpSpPr>
        <a:xfrm>
          <a:off x="0" y="0"/>
          <a:ext cx="0" cy="0"/>
          <a:chOff x="0" y="0"/>
          <a:chExt cx="0" cy="0"/>
        </a:xfrm>
      </p:grpSpPr>
      <p:pic>
        <p:nvPicPr>
          <p:cNvPr id="201" name="Google Shape;201;g8497e3fcbe_0_243"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2" name="Google Shape;202;g8497e3fcbe_0_243"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3" name="Google Shape;203;g8497e3fcbe_0_243"/>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g8497e3fcbe_0_243"/>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5" name="Google Shape;205;g8497e3fcbe_0_243"/>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228600" algn="l" rtl="0">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6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60"/>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6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60"/>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0"/>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6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61"/>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61"/>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61"/>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6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6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62"/>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62"/>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62"/>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62"/>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62"/>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6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6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6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63"/>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64"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6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p65"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6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8" name="Google Shape;58;p6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6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5"/>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p6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6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4" name="Google Shape;64;p66"/>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5" name="Google Shape;65;p6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6" name="Google Shape;66;p66"/>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66"/>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66"/>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66"/>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7"/>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7"/>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7"/>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7"/>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s://www.geeksforgeeks.org/analysis-of-algorithms-set-3asymptotic-notations/"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www.khanacademy.org/computing/computer-science/algorithms/asymptotic-notat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hyperlink" Target="https://www.khanacademy.org/computing/computer-science/algorithms/asymptotic-notation"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body" idx="1"/>
          </p:nvPr>
        </p:nvSpPr>
        <p:spPr>
          <a:xfrm>
            <a:off x="2727045" y="4114800"/>
            <a:ext cx="7656054"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Data Structures: Sorting and Searching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Binary Search</a:t>
            </a:r>
            <a:endParaRPr>
              <a:solidFill>
                <a:schemeClr val="lt1"/>
              </a:solidFill>
              <a:latin typeface="Open Sans"/>
              <a:ea typeface="Open Sans"/>
              <a:cs typeface="Open Sans"/>
              <a:sym typeface="Open Sans"/>
            </a:endParaRPr>
          </a:p>
        </p:txBody>
      </p:sp>
      <p:sp>
        <p:nvSpPr>
          <p:cNvPr id="332" name="Google Shape;332;p11"/>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binary search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333" name="Google Shape;333;p11"/>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a:t>
            </a:r>
            <a:r>
              <a:rPr lang="en-US">
                <a:solidFill>
                  <a:schemeClr val="dk1"/>
                </a:solidFill>
              </a:rPr>
              <a:t>Guidelines</a:t>
            </a:r>
            <a:r>
              <a:rPr lang="en-US">
                <a:solidFill>
                  <a:schemeClr val="dk1"/>
                </a:solidFill>
                <a:latin typeface="Open Sans"/>
                <a:ea typeface="Open Sans"/>
                <a:cs typeface="Open Sans"/>
                <a:sym typeface="Open Sans"/>
              </a:rPr>
              <a:t>  </a:t>
            </a:r>
            <a:endParaRPr/>
          </a:p>
        </p:txBody>
      </p:sp>
      <p:sp>
        <p:nvSpPr>
          <p:cNvPr id="340" name="Google Shape;340;p12"/>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341" name="Google Shape;341;p12"/>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workflow of a binary search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binary search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342" name="Google Shape;342;p12"/>
          <p:cNvPicPr preferRelativeResize="0"/>
          <p:nvPr/>
        </p:nvPicPr>
        <p:blipFill rotWithShape="1">
          <a:blip r:embed="rId3">
            <a:alphaModFix/>
          </a:blip>
          <a:srcRect/>
          <a:stretch/>
        </p:blipFill>
        <p:spPr>
          <a:xfrm>
            <a:off x="4097200" y="603150"/>
            <a:ext cx="7955501" cy="365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8497e3fcbe_0_253"/>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Exponential Search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Exponential Search</a:t>
            </a:r>
            <a:endParaRPr/>
          </a:p>
        </p:txBody>
      </p:sp>
      <p:sp>
        <p:nvSpPr>
          <p:cNvPr id="354" name="Google Shape;354;p13"/>
          <p:cNvSpPr txBox="1"/>
          <p:nvPr/>
        </p:nvSpPr>
        <p:spPr>
          <a:xfrm>
            <a:off x="913329" y="1747247"/>
            <a:ext cx="14592300" cy="1107996"/>
          </a:xfrm>
          <a:prstGeom prst="rect">
            <a:avLst/>
          </a:prstGeom>
          <a:noFill/>
          <a:ln>
            <a:noFill/>
          </a:ln>
        </p:spPr>
        <p:txBody>
          <a:bodyPr spcFirstLastPara="1" wrap="square" lIns="91425" tIns="45700" rIns="91425" bIns="45700" anchor="t" anchorCtr="0">
            <a:spAutoFit/>
          </a:bodyPr>
          <a:lstStyle/>
          <a:p>
            <a:pPr marL="457200" marR="0" lvl="0" indent="-368300" algn="just"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Exponential search is also called the doubling search. It helps in searching through a sorted and unbounded array list for a specified input value. </a:t>
            </a:r>
            <a:endParaRPr sz="2200" b="0" i="0" u="none" strike="noStrike" cap="none">
              <a:solidFill>
                <a:srgbClr val="3F3F3F"/>
              </a:solidFill>
              <a:latin typeface="Open Sans"/>
              <a:ea typeface="Open Sans"/>
              <a:cs typeface="Open Sans"/>
              <a:sym typeface="Open Sans"/>
            </a:endParaRPr>
          </a:p>
          <a:p>
            <a:pPr marL="457200" marR="0" lvl="0" indent="-368300" algn="just" rtl="0">
              <a:lnSpc>
                <a:spcPct val="115000"/>
              </a:lnSpc>
              <a:spcBef>
                <a:spcPts val="0"/>
              </a:spcBef>
              <a:spcAft>
                <a:spcPts val="0"/>
              </a:spcAft>
              <a:buClr>
                <a:srgbClr val="3F3F3F"/>
              </a:buClr>
              <a:buSzPts val="2200"/>
              <a:buFont typeface="Open Sans"/>
              <a:buChar char="●"/>
            </a:pPr>
            <a:r>
              <a:rPr lang="en-US" sz="2200" b="0" i="0" u="none" strike="noStrike" cap="none">
                <a:solidFill>
                  <a:srgbClr val="3F3F3F"/>
                </a:solidFill>
                <a:latin typeface="Open Sans"/>
                <a:ea typeface="Open Sans"/>
                <a:cs typeface="Open Sans"/>
                <a:sym typeface="Open Sans"/>
              </a:rPr>
              <a:t>The first step determines a range in which the search key will reside if it is </a:t>
            </a:r>
            <a:r>
              <a:rPr lang="en-US" sz="2200">
                <a:solidFill>
                  <a:srgbClr val="3F3F3F"/>
                </a:solidFill>
                <a:latin typeface="Open Sans"/>
                <a:ea typeface="Open Sans"/>
                <a:cs typeface="Open Sans"/>
                <a:sym typeface="Open Sans"/>
              </a:rPr>
              <a:t>o</a:t>
            </a:r>
            <a:r>
              <a:rPr lang="en-US" sz="2200" b="0" i="0" u="none" strike="noStrike" cap="none">
                <a:solidFill>
                  <a:srgbClr val="3F3F3F"/>
                </a:solidFill>
                <a:latin typeface="Open Sans"/>
                <a:ea typeface="Open Sans"/>
                <a:cs typeface="Open Sans"/>
                <a:sym typeface="Open Sans"/>
              </a:rPr>
              <a:t>n the list. The second step performs the binary search on the array.   </a:t>
            </a:r>
            <a:endParaRPr sz="1400" b="0" i="0" u="none" strike="noStrike" cap="none">
              <a:solidFill>
                <a:srgbClr val="3F3F3F"/>
              </a:solidFill>
              <a:latin typeface="Arial"/>
              <a:ea typeface="Arial"/>
              <a:cs typeface="Arial"/>
              <a:sym typeface="Arial"/>
            </a:endParaRPr>
          </a:p>
        </p:txBody>
      </p:sp>
      <p:sp>
        <p:nvSpPr>
          <p:cNvPr id="355" name="Google Shape;355;p13"/>
          <p:cNvSpPr/>
          <p:nvPr/>
        </p:nvSpPr>
        <p:spPr>
          <a:xfrm>
            <a:off x="6035206" y="3864924"/>
            <a:ext cx="4185588" cy="4185589"/>
          </a:xfrm>
          <a:prstGeom prst="ellipse">
            <a:avLst/>
          </a:prstGeom>
          <a:noFill/>
          <a:ln w="19050" cap="flat" cmpd="sng">
            <a:solidFill>
              <a:srgbClr val="D897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i="0" u="none" strike="noStrike" cap="none">
              <a:solidFill>
                <a:srgbClr val="3F3F3F"/>
              </a:solidFill>
              <a:latin typeface="Calibri"/>
              <a:ea typeface="Calibri"/>
              <a:cs typeface="Calibri"/>
              <a:sym typeface="Calibri"/>
            </a:endParaRPr>
          </a:p>
        </p:txBody>
      </p:sp>
      <p:grpSp>
        <p:nvGrpSpPr>
          <p:cNvPr id="356" name="Google Shape;356;p13"/>
          <p:cNvGrpSpPr/>
          <p:nvPr/>
        </p:nvGrpSpPr>
        <p:grpSpPr>
          <a:xfrm>
            <a:off x="6035205" y="3864924"/>
            <a:ext cx="4735211" cy="4185589"/>
            <a:chOff x="6187236" y="2762742"/>
            <a:chExt cx="4736033" cy="4186316"/>
          </a:xfrm>
        </p:grpSpPr>
        <p:sp>
          <p:nvSpPr>
            <p:cNvPr id="357" name="Google Shape;357;p13"/>
            <p:cNvSpPr/>
            <p:nvPr/>
          </p:nvSpPr>
          <p:spPr>
            <a:xfrm>
              <a:off x="6187236" y="2762742"/>
              <a:ext cx="4186315" cy="4186316"/>
            </a:xfrm>
            <a:prstGeom prst="arc">
              <a:avLst>
                <a:gd name="adj1" fmla="val 19354005"/>
                <a:gd name="adj2" fmla="val 2259154"/>
              </a:avLst>
            </a:prstGeom>
            <a:noFill/>
            <a:ln w="76200" cap="flat" cmpd="sng">
              <a:solidFill>
                <a:srgbClr val="9BBB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i="0" u="none" strike="noStrike" cap="none">
                <a:solidFill>
                  <a:srgbClr val="3F3F3F"/>
                </a:solidFill>
                <a:latin typeface="Calibri"/>
                <a:ea typeface="Calibri"/>
                <a:cs typeface="Calibri"/>
                <a:sym typeface="Calibri"/>
              </a:endParaRPr>
            </a:p>
          </p:txBody>
        </p:sp>
        <p:grpSp>
          <p:nvGrpSpPr>
            <p:cNvPr id="358" name="Google Shape;358;p13"/>
            <p:cNvGrpSpPr/>
            <p:nvPr/>
          </p:nvGrpSpPr>
          <p:grpSpPr>
            <a:xfrm>
              <a:off x="9841444" y="4327325"/>
              <a:ext cx="1081826" cy="1057151"/>
              <a:chOff x="9841444" y="4327325"/>
              <a:chExt cx="1081826" cy="1057151"/>
            </a:xfrm>
          </p:grpSpPr>
          <p:sp>
            <p:nvSpPr>
              <p:cNvPr id="359" name="Google Shape;359;p13"/>
              <p:cNvSpPr/>
              <p:nvPr/>
            </p:nvSpPr>
            <p:spPr>
              <a:xfrm>
                <a:off x="9841444" y="4327325"/>
                <a:ext cx="1057150" cy="1057151"/>
              </a:xfrm>
              <a:prstGeom prst="ellipse">
                <a:avLst/>
              </a:prstGeom>
              <a:solidFill>
                <a:srgbClr val="9BBB5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i="0" u="none" strike="noStrike" cap="none">
                  <a:solidFill>
                    <a:srgbClr val="3F3F3F"/>
                  </a:solidFill>
                  <a:latin typeface="Calibri"/>
                  <a:ea typeface="Calibri"/>
                  <a:cs typeface="Calibri"/>
                  <a:sym typeface="Calibri"/>
                </a:endParaRPr>
              </a:p>
            </p:txBody>
          </p:sp>
          <p:sp>
            <p:nvSpPr>
              <p:cNvPr id="360" name="Google Shape;360;p13"/>
              <p:cNvSpPr/>
              <p:nvPr/>
            </p:nvSpPr>
            <p:spPr>
              <a:xfrm>
                <a:off x="10005552" y="4471609"/>
                <a:ext cx="917717" cy="86177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4999"/>
                  <a:buFont typeface="Arial"/>
                  <a:buNone/>
                </a:pPr>
                <a:r>
                  <a:rPr lang="en-US" sz="4999" i="0" u="none" strike="noStrike" cap="none">
                    <a:solidFill>
                      <a:srgbClr val="3F3F3F"/>
                    </a:solidFill>
                  </a:rPr>
                  <a:t>☑</a:t>
                </a:r>
                <a:endParaRPr sz="4999" i="0" u="none" strike="noStrike" cap="none">
                  <a:solidFill>
                    <a:srgbClr val="3F3F3F"/>
                  </a:solidFill>
                </a:endParaRPr>
              </a:p>
            </p:txBody>
          </p:sp>
        </p:grpSp>
      </p:grpSp>
      <p:grpSp>
        <p:nvGrpSpPr>
          <p:cNvPr id="361" name="Google Shape;361;p13"/>
          <p:cNvGrpSpPr/>
          <p:nvPr/>
        </p:nvGrpSpPr>
        <p:grpSpPr>
          <a:xfrm>
            <a:off x="5510254" y="3864924"/>
            <a:ext cx="4710540" cy="4185589"/>
            <a:chOff x="5662193" y="2762742"/>
            <a:chExt cx="4711358" cy="4186316"/>
          </a:xfrm>
        </p:grpSpPr>
        <p:sp>
          <p:nvSpPr>
            <p:cNvPr id="362" name="Google Shape;362;p13"/>
            <p:cNvSpPr/>
            <p:nvPr/>
          </p:nvSpPr>
          <p:spPr>
            <a:xfrm flipH="1">
              <a:off x="6187236" y="2762742"/>
              <a:ext cx="4186315" cy="4186316"/>
            </a:xfrm>
            <a:prstGeom prst="arc">
              <a:avLst>
                <a:gd name="adj1" fmla="val 19354005"/>
                <a:gd name="adj2" fmla="val 2259154"/>
              </a:avLst>
            </a:prstGeom>
            <a:noFill/>
            <a:ln w="76200" cap="flat" cmpd="sng">
              <a:solidFill>
                <a:srgbClr val="27A8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i="0" u="none" strike="noStrike" cap="none">
                <a:solidFill>
                  <a:srgbClr val="3F3F3F"/>
                </a:solidFill>
                <a:latin typeface="Calibri"/>
                <a:ea typeface="Calibri"/>
                <a:cs typeface="Calibri"/>
                <a:sym typeface="Calibri"/>
              </a:endParaRPr>
            </a:p>
          </p:txBody>
        </p:sp>
        <p:grpSp>
          <p:nvGrpSpPr>
            <p:cNvPr id="363" name="Google Shape;363;p13"/>
            <p:cNvGrpSpPr/>
            <p:nvPr/>
          </p:nvGrpSpPr>
          <p:grpSpPr>
            <a:xfrm>
              <a:off x="5662193" y="4307167"/>
              <a:ext cx="1150548" cy="1077309"/>
              <a:chOff x="5662193" y="4307167"/>
              <a:chExt cx="1150548" cy="1077309"/>
            </a:xfrm>
          </p:grpSpPr>
          <p:sp>
            <p:nvSpPr>
              <p:cNvPr id="364" name="Google Shape;364;p13"/>
              <p:cNvSpPr/>
              <p:nvPr/>
            </p:nvSpPr>
            <p:spPr>
              <a:xfrm flipH="1">
                <a:off x="5662193" y="4327325"/>
                <a:ext cx="1057150" cy="1057151"/>
              </a:xfrm>
              <a:prstGeom prst="ellipse">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i="0" u="none" strike="noStrike" cap="none">
                  <a:solidFill>
                    <a:srgbClr val="3F3F3F"/>
                  </a:solidFill>
                  <a:latin typeface="Calibri"/>
                  <a:ea typeface="Calibri"/>
                  <a:cs typeface="Calibri"/>
                  <a:sym typeface="Calibri"/>
                </a:endParaRPr>
              </a:p>
            </p:txBody>
          </p:sp>
          <p:sp>
            <p:nvSpPr>
              <p:cNvPr id="365" name="Google Shape;365;p13"/>
              <p:cNvSpPr txBox="1"/>
              <p:nvPr/>
            </p:nvSpPr>
            <p:spPr>
              <a:xfrm>
                <a:off x="5666019" y="4307167"/>
                <a:ext cx="1146722" cy="101566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5999"/>
                  <a:buFont typeface="Arial"/>
                  <a:buNone/>
                </a:pPr>
                <a:r>
                  <a:rPr lang="en-US" sz="5999" i="0" u="none" strike="noStrike" cap="none">
                    <a:solidFill>
                      <a:srgbClr val="3F3F3F"/>
                    </a:solidFill>
                  </a:rPr>
                  <a:t></a:t>
                </a:r>
                <a:endParaRPr sz="5999" i="0" u="none" strike="noStrike" cap="none">
                  <a:solidFill>
                    <a:srgbClr val="3F3F3F"/>
                  </a:solidFill>
                </a:endParaRPr>
              </a:p>
            </p:txBody>
          </p:sp>
        </p:grpSp>
      </p:grpSp>
      <p:sp>
        <p:nvSpPr>
          <p:cNvPr id="366" name="Google Shape;366;p13"/>
          <p:cNvSpPr/>
          <p:nvPr/>
        </p:nvSpPr>
        <p:spPr>
          <a:xfrm>
            <a:off x="6795229" y="5404141"/>
            <a:ext cx="2828500"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400"/>
              <a:buFont typeface="Arial"/>
              <a:buNone/>
            </a:pPr>
            <a:r>
              <a:rPr lang="en-US" sz="2400" i="0" u="none" strike="noStrike" cap="none">
                <a:solidFill>
                  <a:srgbClr val="3F3F3F"/>
                </a:solidFill>
                <a:latin typeface="Open Sans"/>
                <a:ea typeface="Open Sans"/>
                <a:cs typeface="Open Sans"/>
                <a:sym typeface="Open Sans"/>
              </a:rPr>
              <a:t>Approach to Exponential Searching</a:t>
            </a:r>
            <a:endParaRPr sz="2400" i="0" u="none" strike="noStrike" cap="none">
              <a:solidFill>
                <a:srgbClr val="3F3F3F"/>
              </a:solidFill>
            </a:endParaRPr>
          </a:p>
        </p:txBody>
      </p:sp>
      <p:sp>
        <p:nvSpPr>
          <p:cNvPr id="367" name="Google Shape;367;p13"/>
          <p:cNvSpPr/>
          <p:nvPr/>
        </p:nvSpPr>
        <p:spPr>
          <a:xfrm>
            <a:off x="1862254" y="5655128"/>
            <a:ext cx="362332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Find the range where the element is available</a:t>
            </a:r>
            <a:endParaRPr sz="2200" i="0" u="none" strike="noStrike" cap="none">
              <a:solidFill>
                <a:srgbClr val="3F3F3F"/>
              </a:solidFill>
            </a:endParaRPr>
          </a:p>
        </p:txBody>
      </p:sp>
      <p:sp>
        <p:nvSpPr>
          <p:cNvPr id="368" name="Google Shape;368;p13"/>
          <p:cNvSpPr/>
          <p:nvPr/>
        </p:nvSpPr>
        <p:spPr>
          <a:xfrm>
            <a:off x="11281940" y="5665678"/>
            <a:ext cx="3111806"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i="0" u="none" strike="noStrike" cap="none">
                <a:solidFill>
                  <a:srgbClr val="3F3F3F"/>
                </a:solidFill>
                <a:latin typeface="Open Sans"/>
                <a:ea typeface="Open Sans"/>
                <a:cs typeface="Open Sans"/>
                <a:sym typeface="Open Sans"/>
              </a:rPr>
              <a:t>Do the binary search in the range found</a:t>
            </a:r>
            <a:endParaRPr sz="1400" i="0" u="none" strike="noStrike" cap="none">
              <a:solidFill>
                <a:srgbClr val="3F3F3F"/>
              </a:solidFill>
            </a:endParaRPr>
          </a:p>
        </p:txBody>
      </p:sp>
      <p:pic>
        <p:nvPicPr>
          <p:cNvPr id="369" name="Google Shape;369;p13"/>
          <p:cNvPicPr preferRelativeResize="0"/>
          <p:nvPr/>
        </p:nvPicPr>
        <p:blipFill rotWithShape="1">
          <a:blip r:embed="rId3">
            <a:alphaModFix/>
          </a:blip>
          <a:srcRect/>
          <a:stretch/>
        </p:blipFill>
        <p:spPr>
          <a:xfrm>
            <a:off x="5662963" y="603159"/>
            <a:ext cx="4935681" cy="36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4"/>
          <p:cNvSpPr txBox="1">
            <a:spLocks noGrp="1"/>
          </p:cNvSpPr>
          <p:nvPr>
            <p:ph type="title"/>
          </p:nvPr>
        </p:nvSpPr>
        <p:spPr>
          <a:xfrm>
            <a:off x="812800" y="416517"/>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Exponential Search</a:t>
            </a:r>
            <a:endParaRPr>
              <a:solidFill>
                <a:schemeClr val="lt1"/>
              </a:solidFill>
              <a:latin typeface="Open Sans"/>
              <a:ea typeface="Open Sans"/>
              <a:cs typeface="Open Sans"/>
              <a:sym typeface="Open Sans"/>
            </a:endParaRPr>
          </a:p>
        </p:txBody>
      </p:sp>
      <p:sp>
        <p:nvSpPr>
          <p:cNvPr id="376" name="Google Shape;376;p14"/>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an exponential search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377" name="Google Shape;377;p14"/>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384" name="Google Shape;384;p15"/>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385" name="Google Shape;385;p15"/>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workflow of an exponential search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an exponential search algorithm</a:t>
            </a:r>
            <a:endParaRPr sz="2200" b="0" i="0" u="none" strike="noStrike" cap="none">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386" name="Google Shape;386;p15"/>
          <p:cNvPicPr preferRelativeResize="0"/>
          <p:nvPr/>
        </p:nvPicPr>
        <p:blipFill rotWithShape="1">
          <a:blip r:embed="rId3">
            <a:alphaModFix/>
          </a:blip>
          <a:srcRect/>
          <a:stretch/>
        </p:blipFill>
        <p:spPr>
          <a:xfrm>
            <a:off x="4429900" y="603150"/>
            <a:ext cx="7405476" cy="365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8497e3fcbe_0_257"/>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Selection Sort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Selection Sort</a:t>
            </a:r>
            <a:endParaRPr/>
          </a:p>
        </p:txBody>
      </p:sp>
      <p:sp>
        <p:nvSpPr>
          <p:cNvPr id="398" name="Google Shape;398;p16"/>
          <p:cNvSpPr txBox="1"/>
          <p:nvPr/>
        </p:nvSpPr>
        <p:spPr>
          <a:xfrm>
            <a:off x="913329" y="1747247"/>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Selection sort algorithm sorts an array by repeatedly finding the smallest number from the unsorted part and appending it at the beginning.</a:t>
            </a:r>
            <a:endParaRPr sz="1400" b="0" i="0" u="none" strike="noStrike" cap="none">
              <a:solidFill>
                <a:srgbClr val="3F3F3F"/>
              </a:solidFill>
              <a:latin typeface="Arial"/>
              <a:ea typeface="Arial"/>
              <a:cs typeface="Arial"/>
              <a:sym typeface="Arial"/>
            </a:endParaRPr>
          </a:p>
        </p:txBody>
      </p:sp>
      <p:sp>
        <p:nvSpPr>
          <p:cNvPr id="399" name="Google Shape;399;p16"/>
          <p:cNvSpPr/>
          <p:nvPr/>
        </p:nvSpPr>
        <p:spPr>
          <a:xfrm>
            <a:off x="6035206" y="3864924"/>
            <a:ext cx="4185588" cy="4185589"/>
          </a:xfrm>
          <a:prstGeom prst="ellipse">
            <a:avLst/>
          </a:prstGeom>
          <a:noFill/>
          <a:ln w="19050" cap="flat" cmpd="sng">
            <a:solidFill>
              <a:srgbClr val="D8976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nvGrpSpPr>
          <p:cNvPr id="400" name="Google Shape;400;p16"/>
          <p:cNvGrpSpPr/>
          <p:nvPr/>
        </p:nvGrpSpPr>
        <p:grpSpPr>
          <a:xfrm>
            <a:off x="6035205" y="3864924"/>
            <a:ext cx="4735211" cy="4185589"/>
            <a:chOff x="6187236" y="2762742"/>
            <a:chExt cx="4736033" cy="4186316"/>
          </a:xfrm>
        </p:grpSpPr>
        <p:sp>
          <p:nvSpPr>
            <p:cNvPr id="401" name="Google Shape;401;p16"/>
            <p:cNvSpPr/>
            <p:nvPr/>
          </p:nvSpPr>
          <p:spPr>
            <a:xfrm>
              <a:off x="6187236" y="2762742"/>
              <a:ext cx="4186315" cy="4186316"/>
            </a:xfrm>
            <a:prstGeom prst="arc">
              <a:avLst>
                <a:gd name="adj1" fmla="val 19354005"/>
                <a:gd name="adj2" fmla="val 2259154"/>
              </a:avLst>
            </a:prstGeom>
            <a:noFill/>
            <a:ln w="76200" cap="flat" cmpd="sng">
              <a:solidFill>
                <a:srgbClr val="9BBB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nvGrpSpPr>
            <p:cNvPr id="402" name="Google Shape;402;p16"/>
            <p:cNvGrpSpPr/>
            <p:nvPr/>
          </p:nvGrpSpPr>
          <p:grpSpPr>
            <a:xfrm>
              <a:off x="9841444" y="4327325"/>
              <a:ext cx="1081826" cy="1057151"/>
              <a:chOff x="9841444" y="4327325"/>
              <a:chExt cx="1081826" cy="1057151"/>
            </a:xfrm>
          </p:grpSpPr>
          <p:sp>
            <p:nvSpPr>
              <p:cNvPr id="403" name="Google Shape;403;p16"/>
              <p:cNvSpPr/>
              <p:nvPr/>
            </p:nvSpPr>
            <p:spPr>
              <a:xfrm>
                <a:off x="9841444" y="4327325"/>
                <a:ext cx="1057150" cy="1057151"/>
              </a:xfrm>
              <a:prstGeom prst="ellipse">
                <a:avLst/>
              </a:prstGeom>
              <a:solidFill>
                <a:srgbClr val="9BBB5C"/>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404" name="Google Shape;404;p16"/>
              <p:cNvSpPr/>
              <p:nvPr/>
            </p:nvSpPr>
            <p:spPr>
              <a:xfrm>
                <a:off x="10005552" y="4471609"/>
                <a:ext cx="917717" cy="86177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4999"/>
                  <a:buFont typeface="Arial"/>
                  <a:buNone/>
                </a:pPr>
                <a:r>
                  <a:rPr lang="en-US" sz="4999" b="0" i="0" u="none" strike="noStrike" cap="none">
                    <a:solidFill>
                      <a:srgbClr val="3F3F3F"/>
                    </a:solidFill>
                    <a:latin typeface="Open Sans"/>
                    <a:ea typeface="Open Sans"/>
                    <a:cs typeface="Open Sans"/>
                    <a:sym typeface="Open Sans"/>
                  </a:rPr>
                  <a:t>☑</a:t>
                </a:r>
                <a:endParaRPr sz="4999" b="0" i="0" u="none" strike="noStrike" cap="none">
                  <a:solidFill>
                    <a:srgbClr val="3F3F3F"/>
                  </a:solidFill>
                  <a:latin typeface="Open Sans"/>
                  <a:ea typeface="Open Sans"/>
                  <a:cs typeface="Open Sans"/>
                  <a:sym typeface="Open Sans"/>
                </a:endParaRPr>
              </a:p>
            </p:txBody>
          </p:sp>
        </p:grpSp>
      </p:grpSp>
      <p:grpSp>
        <p:nvGrpSpPr>
          <p:cNvPr id="405" name="Google Shape;405;p16"/>
          <p:cNvGrpSpPr/>
          <p:nvPr/>
        </p:nvGrpSpPr>
        <p:grpSpPr>
          <a:xfrm>
            <a:off x="5510254" y="3864924"/>
            <a:ext cx="4710540" cy="4185589"/>
            <a:chOff x="5662193" y="2762742"/>
            <a:chExt cx="4711358" cy="4186316"/>
          </a:xfrm>
        </p:grpSpPr>
        <p:sp>
          <p:nvSpPr>
            <p:cNvPr id="406" name="Google Shape;406;p16"/>
            <p:cNvSpPr/>
            <p:nvPr/>
          </p:nvSpPr>
          <p:spPr>
            <a:xfrm flipH="1">
              <a:off x="6187236" y="2762742"/>
              <a:ext cx="4186315" cy="4186316"/>
            </a:xfrm>
            <a:prstGeom prst="arc">
              <a:avLst>
                <a:gd name="adj1" fmla="val 19354005"/>
                <a:gd name="adj2" fmla="val 2259154"/>
              </a:avLst>
            </a:prstGeom>
            <a:noFill/>
            <a:ln w="76200" cap="flat" cmpd="sng">
              <a:solidFill>
                <a:srgbClr val="27A8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grpSp>
          <p:nvGrpSpPr>
            <p:cNvPr id="407" name="Google Shape;407;p16"/>
            <p:cNvGrpSpPr/>
            <p:nvPr/>
          </p:nvGrpSpPr>
          <p:grpSpPr>
            <a:xfrm>
              <a:off x="5662193" y="4307167"/>
              <a:ext cx="1150548" cy="1077309"/>
              <a:chOff x="5662193" y="4307167"/>
              <a:chExt cx="1150548" cy="1077309"/>
            </a:xfrm>
          </p:grpSpPr>
          <p:sp>
            <p:nvSpPr>
              <p:cNvPr id="408" name="Google Shape;408;p16"/>
              <p:cNvSpPr/>
              <p:nvPr/>
            </p:nvSpPr>
            <p:spPr>
              <a:xfrm flipH="1">
                <a:off x="5662193" y="4327325"/>
                <a:ext cx="1057150" cy="1057151"/>
              </a:xfrm>
              <a:prstGeom prst="ellipse">
                <a:avLst/>
              </a:prstGeom>
              <a:solidFill>
                <a:srgbClr val="2DA99D"/>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409" name="Google Shape;409;p16"/>
              <p:cNvSpPr txBox="1"/>
              <p:nvPr/>
            </p:nvSpPr>
            <p:spPr>
              <a:xfrm>
                <a:off x="5666019" y="4307167"/>
                <a:ext cx="1146722" cy="101566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5999"/>
                  <a:buFont typeface="Arial"/>
                  <a:buNone/>
                </a:pPr>
                <a:r>
                  <a:rPr lang="en-US" sz="5999" b="0" i="0" u="none" strike="noStrike" cap="none">
                    <a:solidFill>
                      <a:srgbClr val="3F3F3F"/>
                    </a:solidFill>
                    <a:latin typeface="Open Sans"/>
                    <a:ea typeface="Open Sans"/>
                    <a:cs typeface="Open Sans"/>
                    <a:sym typeface="Open Sans"/>
                  </a:rPr>
                  <a:t></a:t>
                </a:r>
                <a:endParaRPr sz="5999" b="0" i="0" u="none" strike="noStrike" cap="none">
                  <a:solidFill>
                    <a:srgbClr val="3F3F3F"/>
                  </a:solidFill>
                  <a:latin typeface="Open Sans"/>
                  <a:ea typeface="Open Sans"/>
                  <a:cs typeface="Open Sans"/>
                  <a:sym typeface="Open Sans"/>
                </a:endParaRPr>
              </a:p>
            </p:txBody>
          </p:sp>
        </p:grpSp>
      </p:grpSp>
      <p:sp>
        <p:nvSpPr>
          <p:cNvPr id="410" name="Google Shape;410;p16"/>
          <p:cNvSpPr/>
          <p:nvPr/>
        </p:nvSpPr>
        <p:spPr>
          <a:xfrm>
            <a:off x="6731299" y="5647794"/>
            <a:ext cx="2828500"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Approach to Selection Sort</a:t>
            </a:r>
            <a:endParaRPr sz="1400" b="0" i="0" u="none" strike="noStrike" cap="none">
              <a:solidFill>
                <a:srgbClr val="3F3F3F"/>
              </a:solidFill>
              <a:latin typeface="Arial"/>
              <a:ea typeface="Arial"/>
              <a:cs typeface="Arial"/>
              <a:sym typeface="Arial"/>
            </a:endParaRPr>
          </a:p>
        </p:txBody>
      </p:sp>
      <p:sp>
        <p:nvSpPr>
          <p:cNvPr id="411" name="Google Shape;411;p16"/>
          <p:cNvSpPr/>
          <p:nvPr/>
        </p:nvSpPr>
        <p:spPr>
          <a:xfrm>
            <a:off x="1862254" y="5655128"/>
            <a:ext cx="3623329"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subarray which is already sorted</a:t>
            </a:r>
            <a:endParaRPr sz="1400" b="0" i="0" u="none" strike="noStrike" cap="none">
              <a:solidFill>
                <a:srgbClr val="3F3F3F"/>
              </a:solidFill>
              <a:latin typeface="Arial"/>
              <a:ea typeface="Arial"/>
              <a:cs typeface="Arial"/>
              <a:sym typeface="Arial"/>
            </a:endParaRPr>
          </a:p>
        </p:txBody>
      </p:sp>
      <p:sp>
        <p:nvSpPr>
          <p:cNvPr id="412" name="Google Shape;412;p16"/>
          <p:cNvSpPr/>
          <p:nvPr/>
        </p:nvSpPr>
        <p:spPr>
          <a:xfrm>
            <a:off x="10874725" y="5665678"/>
            <a:ext cx="311180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Remaining subarray which is unsorted</a:t>
            </a:r>
            <a:endParaRPr sz="1400" b="0" i="0" u="none" strike="noStrike" cap="none">
              <a:solidFill>
                <a:srgbClr val="3F3F3F"/>
              </a:solidFill>
              <a:latin typeface="Arial"/>
              <a:ea typeface="Arial"/>
              <a:cs typeface="Arial"/>
              <a:sym typeface="Arial"/>
            </a:endParaRPr>
          </a:p>
        </p:txBody>
      </p:sp>
      <p:pic>
        <p:nvPicPr>
          <p:cNvPr id="413" name="Google Shape;413;p16"/>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Selection Sort</a:t>
            </a:r>
            <a:endParaRPr>
              <a:solidFill>
                <a:schemeClr val="lt1"/>
              </a:solidFill>
              <a:latin typeface="Open Sans"/>
              <a:ea typeface="Open Sans"/>
              <a:cs typeface="Open Sans"/>
              <a:sym typeface="Open Sans"/>
            </a:endParaRPr>
          </a:p>
        </p:txBody>
      </p:sp>
      <p:sp>
        <p:nvSpPr>
          <p:cNvPr id="420" name="Google Shape;420;p17"/>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selection sort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421" name="Google Shape;421;p17"/>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Assisted Practice: </a:t>
            </a:r>
            <a:r>
              <a:rPr lang="en-US"/>
              <a:t>Guidelines</a:t>
            </a:r>
            <a:r>
              <a:rPr lang="en-US">
                <a:solidFill>
                  <a:srgbClr val="3F3F3F"/>
                </a:solidFill>
                <a:latin typeface="Open Sans"/>
                <a:ea typeface="Open Sans"/>
                <a:cs typeface="Open Sans"/>
                <a:sym typeface="Open Sans"/>
              </a:rPr>
              <a:t>  </a:t>
            </a:r>
            <a:endParaRPr>
              <a:solidFill>
                <a:srgbClr val="3F3F3F"/>
              </a:solidFill>
            </a:endParaRPr>
          </a:p>
        </p:txBody>
      </p:sp>
      <p:sp>
        <p:nvSpPr>
          <p:cNvPr id="428" name="Google Shape;428;p18"/>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429" name="Google Shape;429;p18"/>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selection sort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selection sort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30" name="Google Shape;430;p18"/>
          <p:cNvPicPr preferRelativeResize="0"/>
          <p:nvPr/>
        </p:nvPicPr>
        <p:blipFill rotWithShape="1">
          <a:blip r:embed="rId3">
            <a:alphaModFix/>
          </a:blip>
          <a:srcRect/>
          <a:stretch/>
        </p:blipFill>
        <p:spPr>
          <a:xfrm>
            <a:off x="4195875" y="603150"/>
            <a:ext cx="7572626" cy="36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
          <p:cNvSpPr txBox="1">
            <a:spLocks noGrp="1"/>
          </p:cNvSpPr>
          <p:nvPr>
            <p:ph type="body" idx="1"/>
          </p:nvPr>
        </p:nvSpPr>
        <p:spPr>
          <a:xfrm>
            <a:off x="1500468" y="1477766"/>
            <a:ext cx="9405300" cy="5527500"/>
          </a:xfrm>
          <a:prstGeom prst="rect">
            <a:avLst/>
          </a:prstGeom>
          <a:noFill/>
          <a:ln>
            <a:noFill/>
          </a:ln>
        </p:spPr>
        <p:txBody>
          <a:bodyPr spcFirstLastPara="1" wrap="square" lIns="91425" tIns="0" rIns="91425" bIns="0" anchor="t" anchorCtr="0">
            <a:normAutofit fontScale="92500" lnSpcReduction="10000"/>
          </a:bodyPr>
          <a:lstStyle/>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All the desired results are achieved in the sprint. The team has developed various components through pair programming and continuous delivery. The sprint is marked as completed. The team has collected various issues from the Test Engineers team. One of the issues raised is about the performance of the application. Test Engineers argued that the program logic </a:t>
            </a:r>
            <a:r>
              <a:rPr lang="en-US"/>
              <a:t>could</a:t>
            </a:r>
            <a:r>
              <a:rPr lang="en-US">
                <a:solidFill>
                  <a:srgbClr val="3F3F3F"/>
                </a:solidFill>
                <a:latin typeface="Open Sans"/>
                <a:ea typeface="Open Sans"/>
                <a:cs typeface="Open Sans"/>
                <a:sym typeface="Open Sans"/>
              </a:rPr>
              <a:t> be changed or improved by using appropriate sorting or search techniques. This issue is considered during the sprint retrospective. </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Since Joe developed most of the features of the application, he is asked to fix the bug raised by the Test Engineers. Joe has to decide the best searching and sorting algorithms and data structures so that the performance of the application can be enhanced.</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F3F3F"/>
                </a:solidFill>
                <a:latin typeface="Open Sans"/>
                <a:ea typeface="Open Sans"/>
                <a:cs typeface="Open Sans"/>
                <a:sym typeface="Open Sans"/>
              </a:rPr>
              <a:t>In this lesson, we will learn how to solve this real-world scenario to help Joe complete his task effectively and quickly.</a:t>
            </a:r>
            <a:endParaRPr>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8497e3fcbe_0_261"/>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Bubble Sort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Bubble Sort</a:t>
            </a:r>
            <a:endParaRPr/>
          </a:p>
        </p:txBody>
      </p:sp>
      <p:sp>
        <p:nvSpPr>
          <p:cNvPr id="442" name="Google Shape;442;p19"/>
          <p:cNvSpPr txBox="1"/>
          <p:nvPr/>
        </p:nvSpPr>
        <p:spPr>
          <a:xfrm>
            <a:off x="913329" y="1747247"/>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Bubble sort or sinking sort, is the simplest sorting algorithm. It works by repeatedly swapping the adjacent elements if they are in an incorrect order.</a:t>
            </a:r>
            <a:endParaRPr sz="1400" b="0" i="0" u="none" strike="noStrike" cap="none">
              <a:solidFill>
                <a:srgbClr val="3F3F3F"/>
              </a:solidFill>
              <a:latin typeface="Arial"/>
              <a:ea typeface="Arial"/>
              <a:cs typeface="Arial"/>
              <a:sym typeface="Arial"/>
            </a:endParaRPr>
          </a:p>
        </p:txBody>
      </p:sp>
      <p:sp>
        <p:nvSpPr>
          <p:cNvPr id="443" name="Google Shape;443;p19"/>
          <p:cNvSpPr/>
          <p:nvPr/>
        </p:nvSpPr>
        <p:spPr>
          <a:xfrm>
            <a:off x="913329" y="2886955"/>
            <a:ext cx="14407537" cy="5585243"/>
          </a:xfrm>
          <a:prstGeom prst="rect">
            <a:avLst/>
          </a:prstGeom>
          <a:solidFill>
            <a:srgbClr val="D8D8D8"/>
          </a:solidFill>
          <a:ln w="25400" cap="flat" cmpd="sng">
            <a:solidFill>
              <a:srgbClr val="D8D8D8"/>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44" name="Google Shape;444;p19"/>
          <p:cNvSpPr/>
          <p:nvPr/>
        </p:nvSpPr>
        <p:spPr>
          <a:xfrm>
            <a:off x="1557676" y="2998921"/>
            <a:ext cx="13118842" cy="5441490"/>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procedure</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0000FF"/>
                </a:solidFill>
                <a:latin typeface="Open Sans"/>
                <a:ea typeface="Open Sans"/>
                <a:cs typeface="Open Sans"/>
                <a:sym typeface="Open Sans"/>
              </a:rPr>
              <a:t>bubbleSort</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list</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of</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sortable</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items</a:t>
            </a:r>
            <a:r>
              <a:rPr lang="en-US" sz="2200" b="0" i="0" u="none" strike="noStrike" cap="none">
                <a:solidFill>
                  <a:srgbClr val="000000"/>
                </a:solidFill>
                <a:latin typeface="Open Sans"/>
                <a:ea typeface="Open Sans"/>
                <a:cs typeface="Open Sans"/>
                <a:sym typeface="Open San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n</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008000"/>
                </a:solidFill>
                <a:latin typeface="Open Sans"/>
                <a:ea typeface="Open Sans"/>
                <a:cs typeface="Open Sans"/>
                <a:sym typeface="Open Sans"/>
              </a:rPr>
              <a:t>length</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repeat</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swapped</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false</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for</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i</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1</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to</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n</a:t>
            </a:r>
            <a:r>
              <a:rPr lang="en-US" sz="2200" b="0" i="0" u="none" strike="noStrike" cap="none">
                <a:solidFill>
                  <a:srgbClr val="666666"/>
                </a:solidFill>
                <a:latin typeface="Open Sans"/>
                <a:ea typeface="Open Sans"/>
                <a:cs typeface="Open Sans"/>
                <a:sym typeface="Open Sans"/>
              </a:rPr>
              <a:t>-1</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inclusive</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do</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666666"/>
              </a:buClr>
              <a:buSzPts val="2200"/>
              <a:buFont typeface="Open Sans"/>
              <a:buNone/>
            </a:pP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if</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this</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pair</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is</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out</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of</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order</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if</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i</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&gt;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i</a:t>
            </a:r>
            <a:r>
              <a:rPr lang="en-US" sz="2200" b="0" i="0" u="none" strike="noStrike" cap="none">
                <a:solidFill>
                  <a:srgbClr val="666666"/>
                </a:solidFill>
                <a:latin typeface="Open Sans"/>
                <a:ea typeface="Open Sans"/>
                <a:cs typeface="Open Sans"/>
                <a:sym typeface="Open Sans"/>
              </a:rPr>
              <a:t>+1</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then</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666666"/>
              </a:buClr>
              <a:buSzPts val="2200"/>
              <a:buFont typeface="Open Sans"/>
              <a:buNone/>
            </a:pP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them</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and</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remember</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something</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changed</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endParaRPr sz="2200" b="0" i="0" u="none" strike="noStrike" cap="none">
              <a:solidFill>
                <a:srgbClr val="008000"/>
              </a:solidFill>
              <a:latin typeface="Open Sans"/>
              <a:ea typeface="Open Sans"/>
              <a:cs typeface="Open Sans"/>
              <a:sym typeface="Open Sans"/>
            </a:endParaRPr>
          </a:p>
          <a:p>
            <a:pPr marL="0" marR="0" lvl="0" indent="0" algn="l" rtl="0">
              <a:lnSpc>
                <a:spcPct val="100000"/>
              </a:lnSpc>
              <a:spcBef>
                <a:spcPts val="660"/>
              </a:spcBef>
              <a:spcAft>
                <a:spcPts val="0"/>
              </a:spcAft>
              <a:buClr>
                <a:srgbClr val="000000"/>
              </a:buClr>
              <a:buSzPts val="2200"/>
              <a:buFont typeface="Open Sans"/>
              <a:buNone/>
            </a:pP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i</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A</a:t>
            </a:r>
            <a:r>
              <a:rPr lang="en-US" sz="2200" b="0" i="0" u="none" strike="noStrike" cap="none">
                <a:solidFill>
                  <a:srgbClr val="000000"/>
                </a:solidFill>
                <a:latin typeface="Open Sans"/>
                <a:ea typeface="Open Sans"/>
                <a:cs typeface="Open Sans"/>
                <a:sym typeface="Open Sans"/>
              </a:rPr>
              <a:t>[</a:t>
            </a:r>
            <a:r>
              <a:rPr lang="en-US" sz="2200" b="0" i="0" u="none" strike="noStrike" cap="none">
                <a:solidFill>
                  <a:schemeClr val="dk1"/>
                </a:solidFill>
                <a:latin typeface="Open Sans"/>
                <a:ea typeface="Open Sans"/>
                <a:cs typeface="Open Sans"/>
                <a:sym typeface="Open Sans"/>
              </a:rPr>
              <a:t>i</a:t>
            </a:r>
            <a:r>
              <a:rPr lang="en-US" sz="2200" b="0" i="0" u="none" strike="noStrike" cap="none">
                <a:solidFill>
                  <a:srgbClr val="666666"/>
                </a:solidFill>
                <a:latin typeface="Open Sans"/>
                <a:ea typeface="Open Sans"/>
                <a:cs typeface="Open Sans"/>
                <a:sym typeface="Open Sans"/>
              </a:rPr>
              <a:t>+1</a:t>
            </a:r>
            <a:r>
              <a:rPr lang="en-US" sz="2200" b="0" i="0" u="none" strike="noStrike" cap="none">
                <a:solidFill>
                  <a:srgbClr val="000000"/>
                </a:solidFill>
                <a:latin typeface="Open Sans"/>
                <a:ea typeface="Open Sans"/>
                <a:cs typeface="Open Sans"/>
                <a:sym typeface="Open Sans"/>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6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swapped</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rgbClr val="666666"/>
                </a:solidFill>
                <a:latin typeface="Open Sans"/>
                <a:ea typeface="Open Sans"/>
                <a:cs typeface="Open Sans"/>
                <a:sym typeface="Open Sans"/>
              </a:rPr>
              <a:t>=</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true</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6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end</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if</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6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end</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for</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6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until</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not</a:t>
            </a: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swapped</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660"/>
              </a:spcBef>
              <a:spcAft>
                <a:spcPts val="0"/>
              </a:spcAft>
              <a:buClr>
                <a:srgbClr val="008000"/>
              </a:buClr>
              <a:buSzPts val="2200"/>
              <a:buFont typeface="Open Sans"/>
              <a:buNone/>
            </a:pPr>
            <a:r>
              <a:rPr lang="en-US" sz="2200" b="1" i="0" u="none" strike="noStrike" cap="none">
                <a:solidFill>
                  <a:srgbClr val="008000"/>
                </a:solidFill>
                <a:latin typeface="Open Sans"/>
                <a:ea typeface="Open Sans"/>
                <a:cs typeface="Open Sans"/>
                <a:sym typeface="Open Sans"/>
              </a:rPr>
              <a:t>end</a:t>
            </a:r>
            <a:r>
              <a:rPr lang="en-US" sz="2200" b="0" i="0" u="none" strike="noStrike" cap="none">
                <a:solidFill>
                  <a:srgbClr val="000000"/>
                </a:solidFill>
                <a:latin typeface="Open Sans"/>
                <a:ea typeface="Open Sans"/>
                <a:cs typeface="Open Sans"/>
                <a:sym typeface="Open Sans"/>
              </a:rPr>
              <a:t> </a:t>
            </a:r>
            <a:r>
              <a:rPr lang="en-US" sz="2200" b="1" i="0" u="none" strike="noStrike" cap="none">
                <a:solidFill>
                  <a:srgbClr val="008000"/>
                </a:solidFill>
                <a:latin typeface="Open Sans"/>
                <a:ea typeface="Open Sans"/>
                <a:cs typeface="Open Sans"/>
                <a:sym typeface="Open Sans"/>
              </a:rPr>
              <a:t>procedure</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445" name="Google Shape;445;p19"/>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Bubble Sort</a:t>
            </a:r>
            <a:endParaRPr>
              <a:solidFill>
                <a:schemeClr val="lt1"/>
              </a:solidFill>
              <a:latin typeface="Open Sans"/>
              <a:ea typeface="Open Sans"/>
              <a:cs typeface="Open Sans"/>
              <a:sym typeface="Open Sans"/>
            </a:endParaRPr>
          </a:p>
        </p:txBody>
      </p:sp>
      <p:sp>
        <p:nvSpPr>
          <p:cNvPr id="452" name="Google Shape;452;p20"/>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bubble sort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453" name="Google Shape;453;p20"/>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r>
              <a:rPr lang="en-US">
                <a:solidFill>
                  <a:schemeClr val="dk1"/>
                </a:solidFill>
                <a:latin typeface="Open Sans"/>
                <a:ea typeface="Open Sans"/>
                <a:cs typeface="Open Sans"/>
                <a:sym typeface="Open Sans"/>
              </a:rPr>
              <a:t>  </a:t>
            </a:r>
            <a:endParaRPr/>
          </a:p>
        </p:txBody>
      </p:sp>
      <p:sp>
        <p:nvSpPr>
          <p:cNvPr id="460" name="Google Shape;460;p21"/>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461" name="Google Shape;461;p21"/>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bubble sort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bubble sort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a:t>
            </a:r>
            <a:r>
              <a:rPr lang="en-US" sz="2200">
                <a:solidFill>
                  <a:srgbClr val="3F3F3F"/>
                </a:solidFill>
                <a:latin typeface="Open Sans"/>
                <a:ea typeface="Open Sans"/>
                <a:cs typeface="Open Sans"/>
                <a:sym typeface="Open Sans"/>
              </a:rPr>
              <a:t>he</a:t>
            </a:r>
            <a:r>
              <a:rPr lang="en-US" sz="2200" b="0" i="0" u="none" strike="noStrike" cap="none">
                <a:solidFill>
                  <a:srgbClr val="3F3F3F"/>
                </a:solidFill>
                <a:latin typeface="Open Sans"/>
                <a:ea typeface="Open Sans"/>
                <a:cs typeface="Open Sans"/>
                <a:sym typeface="Open Sans"/>
              </a:rPr>
              <a:t> code the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462" name="Google Shape;462;p21"/>
          <p:cNvPicPr preferRelativeResize="0"/>
          <p:nvPr/>
        </p:nvPicPr>
        <p:blipFill rotWithShape="1">
          <a:blip r:embed="rId3">
            <a:alphaModFix/>
          </a:blip>
          <a:srcRect/>
          <a:stretch/>
        </p:blipFill>
        <p:spPr>
          <a:xfrm>
            <a:off x="4446625" y="603150"/>
            <a:ext cx="7221575" cy="36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8497e3fcbe_0_265"/>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Insertion Sort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2"/>
          <p:cNvSpPr/>
          <p:nvPr/>
        </p:nvSpPr>
        <p:spPr>
          <a:xfrm>
            <a:off x="8884272" y="2886955"/>
            <a:ext cx="6531428" cy="5585243"/>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4" name="Google Shape;474;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Insertion Sort</a:t>
            </a:r>
            <a:endParaRPr/>
          </a:p>
        </p:txBody>
      </p:sp>
      <p:sp>
        <p:nvSpPr>
          <p:cNvPr id="475" name="Google Shape;475;p22"/>
          <p:cNvSpPr txBox="1"/>
          <p:nvPr/>
        </p:nvSpPr>
        <p:spPr>
          <a:xfrm>
            <a:off x="662326" y="1520339"/>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Insertion sort builds the final sorted array by moving the elements to a sorted sublist. It is less efficient for a large set of values. </a:t>
            </a:r>
            <a:endParaRPr sz="1400" b="0" i="0" u="none" strike="noStrike" cap="none">
              <a:solidFill>
                <a:srgbClr val="3F3F3F"/>
              </a:solidFill>
              <a:latin typeface="Arial"/>
              <a:ea typeface="Arial"/>
              <a:cs typeface="Arial"/>
              <a:sym typeface="Arial"/>
            </a:endParaRPr>
          </a:p>
        </p:txBody>
      </p:sp>
      <p:sp>
        <p:nvSpPr>
          <p:cNvPr id="476" name="Google Shape;476;p22"/>
          <p:cNvSpPr/>
          <p:nvPr/>
        </p:nvSpPr>
        <p:spPr>
          <a:xfrm>
            <a:off x="913329" y="2886955"/>
            <a:ext cx="6215259" cy="5585243"/>
          </a:xfrm>
          <a:prstGeom prst="rect">
            <a:avLst/>
          </a:prstGeom>
          <a:solidFill>
            <a:srgbClr val="D8D8D8"/>
          </a:solidFill>
          <a:ln w="25400" cap="flat" cmpd="sng">
            <a:solidFill>
              <a:srgbClr val="D8D8D8"/>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77" name="Google Shape;477;p22"/>
          <p:cNvSpPr/>
          <p:nvPr/>
        </p:nvSpPr>
        <p:spPr>
          <a:xfrm>
            <a:off x="1557676" y="3379715"/>
            <a:ext cx="3781933" cy="4599721"/>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lnSpc>
                <a:spcPct val="150000"/>
              </a:lnSpc>
              <a:spcBef>
                <a:spcPts val="0"/>
              </a:spcBef>
              <a:spcAft>
                <a:spcPts val="0"/>
              </a:spcAft>
              <a:buClr>
                <a:srgbClr val="000000"/>
              </a:buClr>
              <a:buSzPts val="2200"/>
              <a:buFont typeface="Open Sans"/>
              <a:buNone/>
            </a:pPr>
            <a:r>
              <a:rPr lang="en-US" sz="2200" b="0" i="0" u="none" strike="noStrike" cap="none">
                <a:solidFill>
                  <a:srgbClr val="000000"/>
                </a:solidFill>
                <a:latin typeface="Open Sans"/>
                <a:ea typeface="Open Sans"/>
                <a:cs typeface="Open Sans"/>
                <a:sym typeface="Open Sans"/>
              </a:rPr>
              <a:t>i ← 1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1" i="0" u="none" strike="noStrike" cap="none">
                <a:solidFill>
                  <a:srgbClr val="000000"/>
                </a:solidFill>
                <a:latin typeface="Open Sans"/>
                <a:ea typeface="Open Sans"/>
                <a:cs typeface="Open Sans"/>
                <a:sym typeface="Open Sans"/>
              </a:rPr>
              <a:t>while</a:t>
            </a:r>
            <a:r>
              <a:rPr lang="en-US" sz="2200" b="0" i="0" u="none" strike="noStrike" cap="none">
                <a:solidFill>
                  <a:srgbClr val="000000"/>
                </a:solidFill>
                <a:latin typeface="Open Sans"/>
                <a:ea typeface="Open Sans"/>
                <a:cs typeface="Open Sans"/>
                <a:sym typeface="Open Sans"/>
              </a:rPr>
              <a:t> i &lt; length(A)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0" i="0" u="none" strike="noStrike" cap="none">
                <a:solidFill>
                  <a:srgbClr val="000000"/>
                </a:solidFill>
                <a:latin typeface="Open Sans"/>
                <a:ea typeface="Open Sans"/>
                <a:cs typeface="Open Sans"/>
                <a:sym typeface="Open Sans"/>
              </a:rPr>
              <a:t>j ← i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1" i="0" u="none" strike="noStrike" cap="none">
                <a:solidFill>
                  <a:srgbClr val="000000"/>
                </a:solidFill>
                <a:latin typeface="Open Sans"/>
                <a:ea typeface="Open Sans"/>
                <a:cs typeface="Open Sans"/>
                <a:sym typeface="Open Sans"/>
              </a:rPr>
              <a:t>while</a:t>
            </a:r>
            <a:r>
              <a:rPr lang="en-US" sz="2200" b="0" i="0" u="none" strike="noStrike" cap="none">
                <a:solidFill>
                  <a:srgbClr val="000000"/>
                </a:solidFill>
                <a:latin typeface="Open Sans"/>
                <a:ea typeface="Open Sans"/>
                <a:cs typeface="Open Sans"/>
                <a:sym typeface="Open Sans"/>
              </a:rPr>
              <a:t> j &gt; 0 </a:t>
            </a:r>
            <a:r>
              <a:rPr lang="en-US" sz="2200" b="1" i="0" u="none" strike="noStrike" cap="none">
                <a:solidFill>
                  <a:srgbClr val="000000"/>
                </a:solidFill>
                <a:latin typeface="Open Sans"/>
                <a:ea typeface="Open Sans"/>
                <a:cs typeface="Open Sans"/>
                <a:sym typeface="Open Sans"/>
              </a:rPr>
              <a:t>and</a:t>
            </a:r>
            <a:r>
              <a:rPr lang="en-US" sz="2200" b="0" i="0" u="none" strike="noStrike" cap="none">
                <a:solidFill>
                  <a:srgbClr val="000000"/>
                </a:solidFill>
                <a:latin typeface="Open Sans"/>
                <a:ea typeface="Open Sans"/>
                <a:cs typeface="Open Sans"/>
                <a:sym typeface="Open Sans"/>
              </a:rPr>
              <a:t> A[j-1] &gt; A[j]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1" i="0" u="none" strike="noStrike" cap="none">
                <a:solidFill>
                  <a:srgbClr val="000000"/>
                </a:solidFill>
                <a:latin typeface="Open Sans"/>
                <a:ea typeface="Open Sans"/>
                <a:cs typeface="Open Sans"/>
                <a:sym typeface="Open Sans"/>
              </a:rPr>
              <a:t>swap</a:t>
            </a:r>
            <a:r>
              <a:rPr lang="en-US" sz="2200" b="0" i="0" u="none" strike="noStrike" cap="none">
                <a:solidFill>
                  <a:srgbClr val="000000"/>
                </a:solidFill>
                <a:latin typeface="Open Sans"/>
                <a:ea typeface="Open Sans"/>
                <a:cs typeface="Open Sans"/>
                <a:sym typeface="Open Sans"/>
              </a:rPr>
              <a:t> A[j] and A[j-1]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0" i="0" u="none" strike="noStrike" cap="none">
                <a:solidFill>
                  <a:srgbClr val="000000"/>
                </a:solidFill>
                <a:latin typeface="Open Sans"/>
                <a:ea typeface="Open Sans"/>
                <a:cs typeface="Open Sans"/>
                <a:sym typeface="Open Sans"/>
              </a:rPr>
              <a:t>j ← j - 1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1" i="0" u="none" strike="noStrike" cap="none">
                <a:solidFill>
                  <a:srgbClr val="000000"/>
                </a:solidFill>
                <a:latin typeface="Open Sans"/>
                <a:ea typeface="Open Sans"/>
                <a:cs typeface="Open Sans"/>
                <a:sym typeface="Open Sans"/>
              </a:rPr>
              <a:t>end while</a:t>
            </a:r>
            <a:r>
              <a:rPr lang="en-US" sz="2200"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0" i="0" u="none" strike="noStrike" cap="none">
                <a:solidFill>
                  <a:srgbClr val="000000"/>
                </a:solidFill>
                <a:latin typeface="Open Sans"/>
                <a:ea typeface="Open Sans"/>
                <a:cs typeface="Open Sans"/>
                <a:sym typeface="Open Sans"/>
              </a:rPr>
              <a:t>i ← i + 1</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Open Sans"/>
              <a:buNone/>
            </a:pPr>
            <a:r>
              <a:rPr lang="en-US" sz="2200" b="1" i="0" u="none" strike="noStrike" cap="none">
                <a:solidFill>
                  <a:srgbClr val="000000"/>
                </a:solidFill>
                <a:latin typeface="Open Sans"/>
                <a:ea typeface="Open Sans"/>
                <a:cs typeface="Open Sans"/>
                <a:sym typeface="Open Sans"/>
              </a:rPr>
              <a:t>end while</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478" name="Google Shape;478;p22"/>
          <p:cNvSpPr/>
          <p:nvPr/>
        </p:nvSpPr>
        <p:spPr>
          <a:xfrm>
            <a:off x="9792452" y="3379715"/>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79" name="Google Shape;479;p22"/>
          <p:cNvSpPr/>
          <p:nvPr/>
        </p:nvSpPr>
        <p:spPr>
          <a:xfrm>
            <a:off x="10739509" y="3379715"/>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480" name="Google Shape;480;p22"/>
          <p:cNvSpPr/>
          <p:nvPr/>
        </p:nvSpPr>
        <p:spPr>
          <a:xfrm>
            <a:off x="11667905" y="3379716"/>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481" name="Google Shape;481;p22"/>
          <p:cNvSpPr/>
          <p:nvPr/>
        </p:nvSpPr>
        <p:spPr>
          <a:xfrm>
            <a:off x="12597856" y="3379717"/>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482" name="Google Shape;482;p22"/>
          <p:cNvSpPr/>
          <p:nvPr/>
        </p:nvSpPr>
        <p:spPr>
          <a:xfrm>
            <a:off x="13527806" y="3379717"/>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83" name="Google Shape;483;p22"/>
          <p:cNvSpPr/>
          <p:nvPr/>
        </p:nvSpPr>
        <p:spPr>
          <a:xfrm>
            <a:off x="9826664" y="421406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484" name="Google Shape;484;p22"/>
          <p:cNvSpPr/>
          <p:nvPr/>
        </p:nvSpPr>
        <p:spPr>
          <a:xfrm>
            <a:off x="10773721" y="421406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85" name="Google Shape;485;p22"/>
          <p:cNvSpPr/>
          <p:nvPr/>
        </p:nvSpPr>
        <p:spPr>
          <a:xfrm>
            <a:off x="11702117" y="421406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486" name="Google Shape;486;p22"/>
          <p:cNvSpPr/>
          <p:nvPr/>
        </p:nvSpPr>
        <p:spPr>
          <a:xfrm>
            <a:off x="12632068" y="4214065"/>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487" name="Google Shape;487;p22"/>
          <p:cNvSpPr/>
          <p:nvPr/>
        </p:nvSpPr>
        <p:spPr>
          <a:xfrm>
            <a:off x="13562019" y="4214065"/>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88" name="Google Shape;488;p22"/>
          <p:cNvSpPr/>
          <p:nvPr/>
        </p:nvSpPr>
        <p:spPr>
          <a:xfrm>
            <a:off x="9826664" y="5108192"/>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489" name="Google Shape;489;p22"/>
          <p:cNvSpPr/>
          <p:nvPr/>
        </p:nvSpPr>
        <p:spPr>
          <a:xfrm>
            <a:off x="10773721" y="5108192"/>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490" name="Google Shape;490;p22"/>
          <p:cNvSpPr/>
          <p:nvPr/>
        </p:nvSpPr>
        <p:spPr>
          <a:xfrm>
            <a:off x="11702117" y="510819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91" name="Google Shape;491;p22"/>
          <p:cNvSpPr/>
          <p:nvPr/>
        </p:nvSpPr>
        <p:spPr>
          <a:xfrm>
            <a:off x="12632068" y="510819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492" name="Google Shape;492;p22"/>
          <p:cNvSpPr/>
          <p:nvPr/>
        </p:nvSpPr>
        <p:spPr>
          <a:xfrm>
            <a:off x="13562019" y="510819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93" name="Google Shape;493;p22"/>
          <p:cNvSpPr/>
          <p:nvPr/>
        </p:nvSpPr>
        <p:spPr>
          <a:xfrm>
            <a:off x="9759795" y="7163237"/>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494" name="Google Shape;494;p22"/>
          <p:cNvSpPr/>
          <p:nvPr/>
        </p:nvSpPr>
        <p:spPr>
          <a:xfrm>
            <a:off x="10688191" y="7163237"/>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495" name="Google Shape;495;p22"/>
          <p:cNvSpPr/>
          <p:nvPr/>
        </p:nvSpPr>
        <p:spPr>
          <a:xfrm>
            <a:off x="11635248" y="7163238"/>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496" name="Google Shape;496;p22"/>
          <p:cNvSpPr/>
          <p:nvPr/>
        </p:nvSpPr>
        <p:spPr>
          <a:xfrm>
            <a:off x="12565199" y="7163239"/>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497" name="Google Shape;497;p22"/>
          <p:cNvSpPr/>
          <p:nvPr/>
        </p:nvSpPr>
        <p:spPr>
          <a:xfrm>
            <a:off x="13495150" y="7163239"/>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498" name="Google Shape;498;p22"/>
          <p:cNvSpPr txBox="1"/>
          <p:nvPr/>
        </p:nvSpPr>
        <p:spPr>
          <a:xfrm>
            <a:off x="11702117" y="5794009"/>
            <a:ext cx="28084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499" name="Google Shape;499;p22"/>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Insertion Sort</a:t>
            </a:r>
            <a:endParaRPr>
              <a:solidFill>
                <a:schemeClr val="lt1"/>
              </a:solidFill>
              <a:latin typeface="Open Sans"/>
              <a:ea typeface="Open Sans"/>
              <a:cs typeface="Open Sans"/>
              <a:sym typeface="Open Sans"/>
            </a:endParaRPr>
          </a:p>
        </p:txBody>
      </p:sp>
      <p:sp>
        <p:nvSpPr>
          <p:cNvPr id="506" name="Google Shape;506;p2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an insertion sort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507" name="Google Shape;507;p23"/>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514" name="Google Shape;514;p24"/>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515" name="Google Shape;515;p24"/>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insertion sort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an insertion sort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16" name="Google Shape;516;p24"/>
          <p:cNvPicPr preferRelativeResize="0"/>
          <p:nvPr/>
        </p:nvPicPr>
        <p:blipFill rotWithShape="1">
          <a:blip r:embed="rId3">
            <a:alphaModFix/>
          </a:blip>
          <a:srcRect/>
          <a:stretch/>
        </p:blipFill>
        <p:spPr>
          <a:xfrm>
            <a:off x="4279450" y="603150"/>
            <a:ext cx="7505774" cy="365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8497e3fcbe_0_269"/>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Merge Sort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25"/>
          <p:cNvSpPr/>
          <p:nvPr/>
        </p:nvSpPr>
        <p:spPr>
          <a:xfrm>
            <a:off x="8423149" y="2689570"/>
            <a:ext cx="6531428" cy="5585243"/>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8" name="Google Shape;528;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Merge Sort</a:t>
            </a:r>
            <a:endParaRPr/>
          </a:p>
        </p:txBody>
      </p:sp>
      <p:sp>
        <p:nvSpPr>
          <p:cNvPr id="529" name="Google Shape;529;p25"/>
          <p:cNvSpPr txBox="1"/>
          <p:nvPr/>
        </p:nvSpPr>
        <p:spPr>
          <a:xfrm>
            <a:off x="831850" y="1533611"/>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Merge sort is a divide and conquer algorithm. It divides an input array into two halves, calls itself for the two halves, and merges the two sorted values until the given entire array is sorted. </a:t>
            </a:r>
            <a:endParaRPr sz="1400" b="0" i="0" u="none" strike="noStrike" cap="none">
              <a:solidFill>
                <a:srgbClr val="3F3F3F"/>
              </a:solidFill>
              <a:latin typeface="Arial"/>
              <a:ea typeface="Arial"/>
              <a:cs typeface="Arial"/>
              <a:sym typeface="Arial"/>
            </a:endParaRPr>
          </a:p>
        </p:txBody>
      </p:sp>
      <p:sp>
        <p:nvSpPr>
          <p:cNvPr id="530" name="Google Shape;530;p25"/>
          <p:cNvSpPr/>
          <p:nvPr/>
        </p:nvSpPr>
        <p:spPr>
          <a:xfrm>
            <a:off x="1617594" y="2783060"/>
            <a:ext cx="6215259" cy="5585243"/>
          </a:xfrm>
          <a:prstGeom prst="rect">
            <a:avLst/>
          </a:prstGeom>
          <a:solidFill>
            <a:srgbClr val="D8D8D8"/>
          </a:solidFill>
          <a:ln w="25400" cap="flat" cmpd="sng">
            <a:solidFill>
              <a:srgbClr val="D8D8D8"/>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31" name="Google Shape;531;p25"/>
          <p:cNvSpPr/>
          <p:nvPr/>
        </p:nvSpPr>
        <p:spPr>
          <a:xfrm>
            <a:off x="9331329" y="3182330"/>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32" name="Google Shape;532;p25"/>
          <p:cNvSpPr/>
          <p:nvPr/>
        </p:nvSpPr>
        <p:spPr>
          <a:xfrm>
            <a:off x="10259336" y="3182330"/>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533" name="Google Shape;533;p25"/>
          <p:cNvSpPr/>
          <p:nvPr/>
        </p:nvSpPr>
        <p:spPr>
          <a:xfrm>
            <a:off x="11206782" y="3182331"/>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534" name="Google Shape;534;p25"/>
          <p:cNvSpPr/>
          <p:nvPr/>
        </p:nvSpPr>
        <p:spPr>
          <a:xfrm>
            <a:off x="12136733" y="3182332"/>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35" name="Google Shape;535;p25"/>
          <p:cNvSpPr/>
          <p:nvPr/>
        </p:nvSpPr>
        <p:spPr>
          <a:xfrm>
            <a:off x="13066684" y="3182332"/>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36" name="Google Shape;536;p25"/>
          <p:cNvSpPr/>
          <p:nvPr/>
        </p:nvSpPr>
        <p:spPr>
          <a:xfrm>
            <a:off x="8750648" y="484184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537" name="Google Shape;537;p25"/>
          <p:cNvSpPr/>
          <p:nvPr/>
        </p:nvSpPr>
        <p:spPr>
          <a:xfrm>
            <a:off x="9697705" y="484184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38" name="Google Shape;538;p25"/>
          <p:cNvSpPr/>
          <p:nvPr/>
        </p:nvSpPr>
        <p:spPr>
          <a:xfrm>
            <a:off x="10626101" y="484184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539" name="Google Shape;539;p25"/>
          <p:cNvSpPr/>
          <p:nvPr/>
        </p:nvSpPr>
        <p:spPr>
          <a:xfrm>
            <a:off x="12618814" y="486623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40" name="Google Shape;540;p25"/>
          <p:cNvSpPr/>
          <p:nvPr/>
        </p:nvSpPr>
        <p:spPr>
          <a:xfrm>
            <a:off x="13548766" y="486623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41" name="Google Shape;541;p25"/>
          <p:cNvSpPr/>
          <p:nvPr/>
        </p:nvSpPr>
        <p:spPr>
          <a:xfrm>
            <a:off x="9298672" y="6965852"/>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542" name="Google Shape;542;p25"/>
          <p:cNvSpPr/>
          <p:nvPr/>
        </p:nvSpPr>
        <p:spPr>
          <a:xfrm>
            <a:off x="10227068" y="6965852"/>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543" name="Google Shape;543;p25"/>
          <p:cNvSpPr/>
          <p:nvPr/>
        </p:nvSpPr>
        <p:spPr>
          <a:xfrm>
            <a:off x="11155075" y="6965853"/>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544" name="Google Shape;544;p25"/>
          <p:cNvSpPr/>
          <p:nvPr/>
        </p:nvSpPr>
        <p:spPr>
          <a:xfrm>
            <a:off x="12104076" y="696585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545" name="Google Shape;545;p25"/>
          <p:cNvSpPr/>
          <p:nvPr/>
        </p:nvSpPr>
        <p:spPr>
          <a:xfrm>
            <a:off x="13034027" y="6965854"/>
            <a:ext cx="8957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
        <p:nvSpPr>
          <p:cNvPr id="546" name="Google Shape;546;p25"/>
          <p:cNvSpPr txBox="1"/>
          <p:nvPr/>
        </p:nvSpPr>
        <p:spPr>
          <a:xfrm>
            <a:off x="9414391" y="5418376"/>
            <a:ext cx="280846"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47" name="Google Shape;547;p25"/>
          <p:cNvSpPr/>
          <p:nvPr/>
        </p:nvSpPr>
        <p:spPr>
          <a:xfrm>
            <a:off x="1862653" y="2826342"/>
            <a:ext cx="5827685" cy="5523050"/>
          </a:xfrm>
          <a:prstGeom prst="rect">
            <a:avLst/>
          </a:prstGeom>
          <a:solidFill>
            <a:srgbClr val="D8D8D8"/>
          </a:solidFill>
          <a:ln>
            <a:noFill/>
          </a:ln>
        </p:spPr>
        <p:txBody>
          <a:bodyPr spcFirstLastPara="1" wrap="square" lIns="0" tIns="0" rIns="0" bIns="0" anchor="ctr" anchorCtr="0">
            <a:spAutoFit/>
          </a:bodyPr>
          <a:lstStyle/>
          <a:p>
            <a:pPr marL="0" marR="0" lvl="0" indent="0" algn="l" rtl="0">
              <a:lnSpc>
                <a:spcPct val="150000"/>
              </a:lnSpc>
              <a:spcBef>
                <a:spcPts val="0"/>
              </a:spcBef>
              <a:spcAft>
                <a:spcPts val="0"/>
              </a:spcAft>
              <a:buClr>
                <a:schemeClr val="dk1"/>
              </a:buClr>
              <a:buSzPts val="2200"/>
              <a:buFont typeface="Open Sans"/>
              <a:buNone/>
            </a:pPr>
            <a:r>
              <a:rPr lang="en-US" sz="2200" b="1" i="0" u="none" strike="noStrike" cap="none">
                <a:solidFill>
                  <a:schemeClr val="dk1"/>
                </a:solidFill>
                <a:latin typeface="Open Sans"/>
                <a:ea typeface="Open Sans"/>
                <a:cs typeface="Open Sans"/>
                <a:sym typeface="Open Sans"/>
              </a:rPr>
              <a:t>MergeSort(arr[], l, r)</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If r &gt; l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1" i="0" u="none" strike="noStrike" cap="none">
                <a:solidFill>
                  <a:schemeClr val="dk1"/>
                </a:solidFill>
                <a:latin typeface="Open Sans"/>
                <a:ea typeface="Open Sans"/>
                <a:cs typeface="Open Sans"/>
                <a:sym typeface="Open Sans"/>
              </a:rPr>
              <a:t>1.</a:t>
            </a:r>
            <a:r>
              <a:rPr lang="en-US" sz="2200" b="0" i="0" u="none" strike="noStrike" cap="none">
                <a:solidFill>
                  <a:schemeClr val="dk1"/>
                </a:solidFill>
                <a:latin typeface="Open Sans"/>
                <a:ea typeface="Open Sans"/>
                <a:cs typeface="Open Sans"/>
                <a:sym typeface="Open Sans"/>
              </a:rPr>
              <a:t>Find the middle point to divide the array into two halves: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	middle mid = (l+r)/2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2. </a:t>
            </a:r>
            <a:r>
              <a:rPr lang="en-US" sz="2200" b="0" i="0" u="none" strike="noStrike" cap="none">
                <a:solidFill>
                  <a:schemeClr val="dk1"/>
                </a:solidFill>
                <a:latin typeface="Open Sans"/>
                <a:ea typeface="Open Sans"/>
                <a:cs typeface="Open Sans"/>
                <a:sym typeface="Open Sans"/>
              </a:rPr>
              <a:t>Call mergeSort for first half: Call 	mergeSort(arr, l, mid)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3.</a:t>
            </a:r>
            <a:r>
              <a:rPr lang="en-US" sz="2200" b="0" i="0" u="none" strike="noStrike" cap="none">
                <a:solidFill>
                  <a:schemeClr val="dk1"/>
                </a:solidFill>
                <a:latin typeface="Open Sans"/>
                <a:ea typeface="Open Sans"/>
                <a:cs typeface="Open Sans"/>
                <a:sym typeface="Open Sans"/>
              </a:rPr>
              <a:t> Call mergeSort for second half: Call 	mergeSort(arr, mid+1, r)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4. </a:t>
            </a:r>
            <a:r>
              <a:rPr lang="en-US" sz="2200" b="0" i="0" u="none" strike="noStrike" cap="none">
                <a:solidFill>
                  <a:schemeClr val="dk1"/>
                </a:solidFill>
                <a:latin typeface="Open Sans"/>
                <a:ea typeface="Open Sans"/>
                <a:cs typeface="Open Sans"/>
                <a:sym typeface="Open Sans"/>
              </a:rPr>
              <a:t>Merge the two halves sorted in step 2 and 3: Call merge(arr, l, mid, r) </a:t>
            </a:r>
            <a:endParaRPr sz="1400" b="0" i="0" u="none" strike="noStrike" cap="none">
              <a:solidFill>
                <a:srgbClr val="000000"/>
              </a:solidFill>
              <a:latin typeface="Arial"/>
              <a:ea typeface="Arial"/>
              <a:cs typeface="Arial"/>
              <a:sym typeface="Arial"/>
            </a:endParaRPr>
          </a:p>
        </p:txBody>
      </p:sp>
      <p:cxnSp>
        <p:nvCxnSpPr>
          <p:cNvPr id="548" name="Google Shape;548;p25"/>
          <p:cNvCxnSpPr>
            <a:stCxn id="533" idx="2"/>
            <a:endCxn id="537" idx="0"/>
          </p:cNvCxnSpPr>
          <p:nvPr/>
        </p:nvCxnSpPr>
        <p:spPr>
          <a:xfrm flipH="1">
            <a:off x="10145652" y="3835474"/>
            <a:ext cx="1509000" cy="1006500"/>
          </a:xfrm>
          <a:prstGeom prst="straightConnector1">
            <a:avLst/>
          </a:prstGeom>
          <a:noFill/>
          <a:ln w="44450" cap="flat" cmpd="sng">
            <a:solidFill>
              <a:schemeClr val="accent2"/>
            </a:solidFill>
            <a:prstDash val="solid"/>
            <a:round/>
            <a:headEnd type="none" w="sm" len="sm"/>
            <a:tailEnd type="triangle" w="med" len="med"/>
          </a:ln>
        </p:spPr>
      </p:cxnSp>
      <p:cxnSp>
        <p:nvCxnSpPr>
          <p:cNvPr id="549" name="Google Shape;549;p25"/>
          <p:cNvCxnSpPr>
            <a:stCxn id="533" idx="2"/>
            <a:endCxn id="539" idx="0"/>
          </p:cNvCxnSpPr>
          <p:nvPr/>
        </p:nvCxnSpPr>
        <p:spPr>
          <a:xfrm>
            <a:off x="11654652" y="3835474"/>
            <a:ext cx="1412100" cy="1030800"/>
          </a:xfrm>
          <a:prstGeom prst="straightConnector1">
            <a:avLst/>
          </a:prstGeom>
          <a:noFill/>
          <a:ln w="44450" cap="flat" cmpd="sng">
            <a:solidFill>
              <a:schemeClr val="accent2"/>
            </a:solidFill>
            <a:prstDash val="solid"/>
            <a:round/>
            <a:headEnd type="none" w="sm" len="sm"/>
            <a:tailEnd type="triangle" w="med" len="med"/>
          </a:ln>
        </p:spPr>
      </p:cxnSp>
      <p:cxnSp>
        <p:nvCxnSpPr>
          <p:cNvPr id="550" name="Google Shape;550;p25"/>
          <p:cNvCxnSpPr>
            <a:stCxn id="537" idx="2"/>
            <a:endCxn id="543" idx="0"/>
          </p:cNvCxnSpPr>
          <p:nvPr/>
        </p:nvCxnSpPr>
        <p:spPr>
          <a:xfrm>
            <a:off x="10145574" y="5494986"/>
            <a:ext cx="1457400" cy="1470900"/>
          </a:xfrm>
          <a:prstGeom prst="straightConnector1">
            <a:avLst/>
          </a:prstGeom>
          <a:noFill/>
          <a:ln w="44450" cap="flat" cmpd="sng">
            <a:solidFill>
              <a:schemeClr val="accent2"/>
            </a:solidFill>
            <a:prstDash val="lgDashDot"/>
            <a:round/>
            <a:headEnd type="none" w="sm" len="sm"/>
            <a:tailEnd type="triangle" w="med" len="med"/>
          </a:ln>
        </p:spPr>
      </p:cxnSp>
      <p:cxnSp>
        <p:nvCxnSpPr>
          <p:cNvPr id="551" name="Google Shape;551;p25"/>
          <p:cNvCxnSpPr>
            <a:endCxn id="543" idx="0"/>
          </p:cNvCxnSpPr>
          <p:nvPr/>
        </p:nvCxnSpPr>
        <p:spPr>
          <a:xfrm flipH="1">
            <a:off x="11602944" y="5596653"/>
            <a:ext cx="1494600" cy="1369200"/>
          </a:xfrm>
          <a:prstGeom prst="straightConnector1">
            <a:avLst/>
          </a:prstGeom>
          <a:noFill/>
          <a:ln w="44450" cap="flat" cmpd="sng">
            <a:solidFill>
              <a:schemeClr val="accent2"/>
            </a:solidFill>
            <a:prstDash val="lgDashDot"/>
            <a:round/>
            <a:headEnd type="none" w="sm" len="sm"/>
            <a:tailEnd type="triangle" w="med" len="med"/>
          </a:ln>
        </p:spPr>
      </p:cxnSp>
      <p:sp>
        <p:nvSpPr>
          <p:cNvPr id="552" name="Google Shape;552;p25"/>
          <p:cNvSpPr txBox="1"/>
          <p:nvPr/>
        </p:nvSpPr>
        <p:spPr>
          <a:xfrm>
            <a:off x="10163346" y="4053606"/>
            <a:ext cx="3513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553" name="Google Shape;553;p25"/>
          <p:cNvSpPr txBox="1"/>
          <p:nvPr/>
        </p:nvSpPr>
        <p:spPr>
          <a:xfrm>
            <a:off x="12885342" y="4011256"/>
            <a:ext cx="3513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pic>
        <p:nvPicPr>
          <p:cNvPr id="554" name="Google Shape;554;p25"/>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txBox="1">
            <a:spLocks noGrp="1"/>
          </p:cNvSpPr>
          <p:nvPr>
            <p:ph type="body" idx="1"/>
          </p:nvPr>
        </p:nvSpPr>
        <p:spPr>
          <a:xfrm>
            <a:off x="1470660" y="2726890"/>
            <a:ext cx="8229600"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Implement the suitable searching algorithms</a:t>
            </a:r>
            <a:endParaRPr/>
          </a:p>
        </p:txBody>
      </p:sp>
      <p:sp>
        <p:nvSpPr>
          <p:cNvPr id="222" name="Google Shape;222;p5"/>
          <p:cNvSpPr txBox="1">
            <a:spLocks noGrp="1"/>
          </p:cNvSpPr>
          <p:nvPr>
            <p:ph type="body" idx="2"/>
          </p:nvPr>
        </p:nvSpPr>
        <p:spPr>
          <a:xfrm>
            <a:off x="1470660" y="3900233"/>
            <a:ext cx="8229600"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Implement the suitable sorting algorithms</a:t>
            </a:r>
            <a:endParaRPr/>
          </a:p>
        </p:txBody>
      </p:sp>
      <p:sp>
        <p:nvSpPr>
          <p:cNvPr id="223" name="Google Shape;223;p5"/>
          <p:cNvSpPr txBox="1">
            <a:spLocks noGrp="1"/>
          </p:cNvSpPr>
          <p:nvPr>
            <p:ph type="body" idx="3"/>
          </p:nvPr>
        </p:nvSpPr>
        <p:spPr>
          <a:xfrm>
            <a:off x="1470660" y="5073576"/>
            <a:ext cx="8229600"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F3F3F"/>
                </a:solidFill>
              </a:rPr>
              <a:t>Implement the concepts of graphs in your project</a:t>
            </a:r>
            <a:endParaRPr/>
          </a:p>
        </p:txBody>
      </p:sp>
      <p:sp>
        <p:nvSpPr>
          <p:cNvPr id="224" name="Google Shape;224;p5"/>
          <p:cNvSpPr txBox="1">
            <a:spLocks noGrp="1"/>
          </p:cNvSpPr>
          <p:nvPr>
            <p:ph type="body" idx="4"/>
          </p:nvPr>
        </p:nvSpPr>
        <p:spPr>
          <a:xfrm>
            <a:off x="1470660" y="6246919"/>
            <a:ext cx="8229600" cy="548640"/>
          </a:xfrm>
          <a:prstGeom prst="rect">
            <a:avLst/>
          </a:prstGeom>
          <a:noFill/>
          <a:ln>
            <a:noFill/>
          </a:ln>
        </p:spPr>
        <p:txBody>
          <a:bodyPr spcFirstLastPara="1" wrap="square" lIns="91425" tIns="0" rIns="91425" bIns="0" anchor="t" anchorCtr="0">
            <a:noAutofit/>
          </a:bodyPr>
          <a:lstStyle/>
          <a:p>
            <a:pPr marL="50800" lvl="0" indent="0" algn="l" rtl="0">
              <a:lnSpc>
                <a:spcPct val="90000"/>
              </a:lnSpc>
              <a:spcBef>
                <a:spcPts val="1000"/>
              </a:spcBef>
              <a:spcAft>
                <a:spcPts val="0"/>
              </a:spcAft>
              <a:buSzPts val="2800"/>
              <a:buNone/>
            </a:pPr>
            <a:r>
              <a:rPr lang="en-US">
                <a:solidFill>
                  <a:srgbClr val="3F3F3F"/>
                </a:solidFill>
              </a:rPr>
              <a:t>Predict the complexity of your program using asymptotic notations</a:t>
            </a:r>
            <a:endParaRPr/>
          </a:p>
        </p:txBody>
      </p:sp>
      <p:sp>
        <p:nvSpPr>
          <p:cNvPr id="225" name="Google Shape;225;p5"/>
          <p:cNvSpPr txBox="1"/>
          <p:nvPr/>
        </p:nvSpPr>
        <p:spPr>
          <a:xfrm>
            <a:off x="938261" y="1713253"/>
            <a:ext cx="8847600" cy="85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pic>
        <p:nvPicPr>
          <p:cNvPr id="226" name="Google Shape;226;p5"/>
          <p:cNvPicPr preferRelativeResize="0"/>
          <p:nvPr/>
        </p:nvPicPr>
        <p:blipFill rotWithShape="1">
          <a:blip r:embed="rId3">
            <a:alphaModFix/>
          </a:blip>
          <a:srcRect/>
          <a:stretch/>
        </p:blipFill>
        <p:spPr>
          <a:xfrm>
            <a:off x="938242" y="2734515"/>
            <a:ext cx="489335" cy="489335"/>
          </a:xfrm>
          <a:prstGeom prst="rect">
            <a:avLst/>
          </a:prstGeom>
          <a:noFill/>
          <a:ln>
            <a:noFill/>
          </a:ln>
        </p:spPr>
      </p:pic>
      <p:pic>
        <p:nvPicPr>
          <p:cNvPr id="227" name="Google Shape;227;p5"/>
          <p:cNvPicPr preferRelativeResize="0"/>
          <p:nvPr/>
        </p:nvPicPr>
        <p:blipFill rotWithShape="1">
          <a:blip r:embed="rId3">
            <a:alphaModFix/>
          </a:blip>
          <a:srcRect/>
          <a:stretch/>
        </p:blipFill>
        <p:spPr>
          <a:xfrm>
            <a:off x="938242" y="5063688"/>
            <a:ext cx="489335" cy="489335"/>
          </a:xfrm>
          <a:prstGeom prst="rect">
            <a:avLst/>
          </a:prstGeom>
          <a:noFill/>
          <a:ln>
            <a:noFill/>
          </a:ln>
        </p:spPr>
      </p:pic>
      <p:pic>
        <p:nvPicPr>
          <p:cNvPr id="228" name="Google Shape;228;p5"/>
          <p:cNvPicPr preferRelativeResize="0"/>
          <p:nvPr/>
        </p:nvPicPr>
        <p:blipFill rotWithShape="1">
          <a:blip r:embed="rId3">
            <a:alphaModFix/>
          </a:blip>
          <a:srcRect/>
          <a:stretch/>
        </p:blipFill>
        <p:spPr>
          <a:xfrm>
            <a:off x="938242" y="6258919"/>
            <a:ext cx="489335" cy="489335"/>
          </a:xfrm>
          <a:prstGeom prst="rect">
            <a:avLst/>
          </a:prstGeom>
          <a:noFill/>
          <a:ln>
            <a:noFill/>
          </a:ln>
        </p:spPr>
      </p:pic>
      <p:pic>
        <p:nvPicPr>
          <p:cNvPr id="229" name="Google Shape;229;p5"/>
          <p:cNvPicPr preferRelativeResize="0"/>
          <p:nvPr/>
        </p:nvPicPr>
        <p:blipFill rotWithShape="1">
          <a:blip r:embed="rId3">
            <a:alphaModFix/>
          </a:blip>
          <a:srcRect/>
          <a:stretch/>
        </p:blipFill>
        <p:spPr>
          <a:xfrm>
            <a:off x="938242" y="3900589"/>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2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Merge Sort</a:t>
            </a:r>
            <a:endParaRPr>
              <a:solidFill>
                <a:schemeClr val="lt1"/>
              </a:solidFill>
              <a:latin typeface="Open Sans"/>
              <a:ea typeface="Open Sans"/>
              <a:cs typeface="Open Sans"/>
              <a:sym typeface="Open Sans"/>
            </a:endParaRPr>
          </a:p>
        </p:txBody>
      </p:sp>
      <p:sp>
        <p:nvSpPr>
          <p:cNvPr id="561" name="Google Shape;561;p26"/>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merge sort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562" name="Google Shape;562;p26"/>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569" name="Google Shape;569;p27"/>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570" name="Google Shape;570;p27"/>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workflow of a merge sort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merge sort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71" name="Google Shape;571;p27"/>
          <p:cNvPicPr preferRelativeResize="0"/>
          <p:nvPr/>
        </p:nvPicPr>
        <p:blipFill rotWithShape="1">
          <a:blip r:embed="rId3">
            <a:alphaModFix/>
          </a:blip>
          <a:srcRect/>
          <a:stretch/>
        </p:blipFill>
        <p:spPr>
          <a:xfrm>
            <a:off x="4229300" y="603150"/>
            <a:ext cx="7656225" cy="36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8497e3fcbe_0_274"/>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Quick Sort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Quick Sort</a:t>
            </a:r>
            <a:endParaRPr/>
          </a:p>
        </p:txBody>
      </p:sp>
      <p:sp>
        <p:nvSpPr>
          <p:cNvPr id="583" name="Google Shape;583;p28"/>
          <p:cNvSpPr txBox="1"/>
          <p:nvPr/>
        </p:nvSpPr>
        <p:spPr>
          <a:xfrm>
            <a:off x="831850" y="1533611"/>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Quick sort is a divide and conquer algorithm. It chooses an element as a pivot and divides the given array around the chosen pivot.</a:t>
            </a:r>
            <a:endParaRPr sz="1400" b="0" i="0" u="none" strike="noStrike" cap="none">
              <a:solidFill>
                <a:srgbClr val="3F3F3F"/>
              </a:solidFill>
              <a:latin typeface="Arial"/>
              <a:ea typeface="Arial"/>
              <a:cs typeface="Arial"/>
              <a:sym typeface="Arial"/>
            </a:endParaRPr>
          </a:p>
        </p:txBody>
      </p:sp>
      <p:sp>
        <p:nvSpPr>
          <p:cNvPr id="584" name="Google Shape;584;p28"/>
          <p:cNvSpPr/>
          <p:nvPr/>
        </p:nvSpPr>
        <p:spPr>
          <a:xfrm>
            <a:off x="8267700" y="2533650"/>
            <a:ext cx="6366003" cy="6000750"/>
          </a:xfrm>
          <a:prstGeom prst="rect">
            <a:avLst/>
          </a:prstGeom>
          <a:solidFill>
            <a:srgbClr val="D8D8D8"/>
          </a:solidFill>
          <a:ln w="25400" cap="flat" cmpd="sng">
            <a:solidFill>
              <a:srgbClr val="D8D8D8"/>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5" name="Google Shape;585;p28"/>
          <p:cNvSpPr txBox="1"/>
          <p:nvPr/>
        </p:nvSpPr>
        <p:spPr>
          <a:xfrm>
            <a:off x="974585" y="3267161"/>
            <a:ext cx="6531115" cy="3381439"/>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Choosing the pivot: </a:t>
            </a:r>
            <a:endParaRPr sz="2200" b="1"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1">
              <a:solidFill>
                <a:srgbClr val="3F3F3F"/>
              </a:solidFill>
              <a:latin typeface="Open Sans"/>
              <a:ea typeface="Open Sans"/>
              <a:cs typeface="Open Sans"/>
              <a:sym typeface="Open Sans"/>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Always pick the first element as pivot.</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Always pick last element as pivot.</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Pick a random element as pivot.</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Pick median as pivot.</a:t>
            </a:r>
            <a:endParaRPr sz="1400" b="0" i="0" u="none" strike="noStrike" cap="none">
              <a:solidFill>
                <a:srgbClr val="3F3F3F"/>
              </a:solidFill>
              <a:latin typeface="Arial"/>
              <a:ea typeface="Arial"/>
              <a:cs typeface="Arial"/>
              <a:sym typeface="Arial"/>
            </a:endParaRPr>
          </a:p>
        </p:txBody>
      </p:sp>
      <p:sp>
        <p:nvSpPr>
          <p:cNvPr id="586" name="Google Shape;586;p28"/>
          <p:cNvSpPr/>
          <p:nvPr/>
        </p:nvSpPr>
        <p:spPr>
          <a:xfrm>
            <a:off x="8618566" y="2729679"/>
            <a:ext cx="5815013" cy="5643238"/>
          </a:xfrm>
          <a:prstGeom prst="rect">
            <a:avLst/>
          </a:prstGeom>
          <a:solidFill>
            <a:srgbClr val="D8D8D8"/>
          </a:solidFill>
          <a:ln>
            <a:noFill/>
          </a:ln>
        </p:spPr>
        <p:txBody>
          <a:bodyPr spcFirstLastPara="1" wrap="square" lIns="0" tIns="0" rIns="0" bIns="119025" anchor="ctr" anchorCtr="0">
            <a:spAutoFit/>
          </a:bodyPr>
          <a:lstStyle/>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quickSort(arr[], low, high)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if (low &lt; high)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pi is partitioning index, arr[pi] is now at right place */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pi = partition(arr, low, high);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quickSort(arr, low, pi - 1); // Before pi quickSort(arr, pi + 1, high); // After pi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pic>
        <p:nvPicPr>
          <p:cNvPr id="587" name="Google Shape;587;p28"/>
          <p:cNvPicPr preferRelativeResize="0"/>
          <p:nvPr/>
        </p:nvPicPr>
        <p:blipFill rotWithShape="1">
          <a:blip r:embed="rId3">
            <a:alphaModFix/>
          </a:blip>
          <a:srcRect/>
          <a:stretch/>
        </p:blipFill>
        <p:spPr>
          <a:xfrm>
            <a:off x="6276678" y="603159"/>
            <a:ext cx="3708251" cy="36576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Quick Sort</a:t>
            </a:r>
            <a:endParaRPr>
              <a:solidFill>
                <a:schemeClr val="lt1"/>
              </a:solidFill>
              <a:latin typeface="Open Sans"/>
              <a:ea typeface="Open Sans"/>
              <a:cs typeface="Open Sans"/>
              <a:sym typeface="Open Sans"/>
            </a:endParaRPr>
          </a:p>
        </p:txBody>
      </p:sp>
      <p:sp>
        <p:nvSpPr>
          <p:cNvPr id="594" name="Google Shape;594;p29"/>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quick sort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595" name="Google Shape;595;p29"/>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3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Assisted Practice: Guidelines</a:t>
            </a:r>
            <a:endParaRPr/>
          </a:p>
        </p:txBody>
      </p:sp>
      <p:sp>
        <p:nvSpPr>
          <p:cNvPr id="602" name="Google Shape;602;p30"/>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603" name="Google Shape;603;p30"/>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workflow of a quick sort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quick sort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604" name="Google Shape;604;p30"/>
          <p:cNvPicPr preferRelativeResize="0"/>
          <p:nvPr/>
        </p:nvPicPr>
        <p:blipFill rotWithShape="1">
          <a:blip r:embed="rId3">
            <a:alphaModFix/>
          </a:blip>
          <a:srcRect/>
          <a:stretch/>
        </p:blipFill>
        <p:spPr>
          <a:xfrm>
            <a:off x="4312900" y="603150"/>
            <a:ext cx="7689651" cy="365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Graphs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2"/>
          <p:cNvSpPr/>
          <p:nvPr/>
        </p:nvSpPr>
        <p:spPr>
          <a:xfrm>
            <a:off x="1924050" y="3762576"/>
            <a:ext cx="3905250" cy="3657600"/>
          </a:xfrm>
          <a:prstGeom prst="ellipse">
            <a:avLst/>
          </a:prstGeom>
          <a:solidFill>
            <a:schemeClr val="l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6" name="Google Shape;616;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Minimum Spanning Tree</a:t>
            </a:r>
            <a:endParaRPr/>
          </a:p>
        </p:txBody>
      </p:sp>
      <p:sp>
        <p:nvSpPr>
          <p:cNvPr id="617" name="Google Shape;617;p32"/>
          <p:cNvSpPr txBox="1"/>
          <p:nvPr/>
        </p:nvSpPr>
        <p:spPr>
          <a:xfrm>
            <a:off x="1653145" y="1290038"/>
            <a:ext cx="13270130" cy="1107996"/>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 spanning tree is a subset of a graph </a:t>
            </a:r>
            <a:r>
              <a:rPr lang="en-US" sz="2200">
                <a:solidFill>
                  <a:srgbClr val="3F3F3F"/>
                </a:solidFill>
                <a:latin typeface="Open Sans"/>
                <a:ea typeface="Open Sans"/>
                <a:cs typeface="Open Sans"/>
                <a:sym typeface="Open Sans"/>
              </a:rPr>
              <a:t>that</a:t>
            </a:r>
            <a:r>
              <a:rPr lang="en-US" sz="2200" b="0" i="0" u="none" strike="noStrike" cap="none">
                <a:solidFill>
                  <a:srgbClr val="3F3F3F"/>
                </a:solidFill>
                <a:latin typeface="Open Sans"/>
                <a:ea typeface="Open Sans"/>
                <a:cs typeface="Open Sans"/>
                <a:sym typeface="Open Sans"/>
              </a:rPr>
              <a:t> covers all the vertices with minimum edges. It cannot have cycles and is disconnected. It is used in civil network planning, computer network routing protocol, and cluster analysis.</a:t>
            </a:r>
            <a:endParaRPr sz="1400" b="0" i="0" u="none" strike="noStrike" cap="none">
              <a:solidFill>
                <a:srgbClr val="3F3F3F"/>
              </a:solidFill>
              <a:latin typeface="Arial"/>
              <a:ea typeface="Arial"/>
              <a:cs typeface="Arial"/>
              <a:sym typeface="Arial"/>
            </a:endParaRPr>
          </a:p>
        </p:txBody>
      </p:sp>
      <p:sp>
        <p:nvSpPr>
          <p:cNvPr id="618" name="Google Shape;618;p32"/>
          <p:cNvSpPr/>
          <p:nvPr/>
        </p:nvSpPr>
        <p:spPr>
          <a:xfrm>
            <a:off x="2780171" y="6153150"/>
            <a:ext cx="611857" cy="6477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19" name="Google Shape;619;p32"/>
          <p:cNvSpPr/>
          <p:nvPr/>
        </p:nvSpPr>
        <p:spPr>
          <a:xfrm>
            <a:off x="2780171" y="4504363"/>
            <a:ext cx="611857" cy="6477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20" name="Google Shape;620;p32"/>
          <p:cNvSpPr/>
          <p:nvPr/>
        </p:nvSpPr>
        <p:spPr>
          <a:xfrm>
            <a:off x="4722142" y="4504363"/>
            <a:ext cx="611857" cy="64770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cxnSp>
        <p:nvCxnSpPr>
          <p:cNvPr id="621" name="Google Shape;621;p32"/>
          <p:cNvCxnSpPr/>
          <p:nvPr/>
        </p:nvCxnSpPr>
        <p:spPr>
          <a:xfrm flipH="1">
            <a:off x="3219450" y="5152063"/>
            <a:ext cx="17358" cy="1001087"/>
          </a:xfrm>
          <a:prstGeom prst="straightConnector1">
            <a:avLst/>
          </a:prstGeom>
          <a:noFill/>
          <a:ln w="31750" cap="flat" cmpd="sng">
            <a:solidFill>
              <a:schemeClr val="accent2"/>
            </a:solidFill>
            <a:prstDash val="solid"/>
            <a:round/>
            <a:headEnd type="none" w="sm" len="sm"/>
            <a:tailEnd type="triangle" w="med" len="med"/>
          </a:ln>
        </p:spPr>
      </p:cxnSp>
      <p:cxnSp>
        <p:nvCxnSpPr>
          <p:cNvPr id="622" name="Google Shape;622;p32"/>
          <p:cNvCxnSpPr>
            <a:stCxn id="619" idx="6"/>
            <a:endCxn id="620" idx="2"/>
          </p:cNvCxnSpPr>
          <p:nvPr/>
        </p:nvCxnSpPr>
        <p:spPr>
          <a:xfrm>
            <a:off x="3392028" y="4828213"/>
            <a:ext cx="1330200" cy="0"/>
          </a:xfrm>
          <a:prstGeom prst="straightConnector1">
            <a:avLst/>
          </a:prstGeom>
          <a:noFill/>
          <a:ln w="31750" cap="flat" cmpd="sng">
            <a:solidFill>
              <a:schemeClr val="accent2"/>
            </a:solidFill>
            <a:prstDash val="solid"/>
            <a:round/>
            <a:headEnd type="none" w="sm" len="sm"/>
            <a:tailEnd type="triangle" w="med" len="med"/>
          </a:ln>
        </p:spPr>
      </p:cxnSp>
      <p:cxnSp>
        <p:nvCxnSpPr>
          <p:cNvPr id="623" name="Google Shape;623;p32"/>
          <p:cNvCxnSpPr>
            <a:stCxn id="620" idx="3"/>
          </p:cNvCxnSpPr>
          <p:nvPr/>
        </p:nvCxnSpPr>
        <p:spPr>
          <a:xfrm flipH="1">
            <a:off x="3392147" y="5057209"/>
            <a:ext cx="1419600" cy="1095900"/>
          </a:xfrm>
          <a:prstGeom prst="straightConnector1">
            <a:avLst/>
          </a:prstGeom>
          <a:noFill/>
          <a:ln w="31750" cap="flat" cmpd="sng">
            <a:solidFill>
              <a:schemeClr val="accent2"/>
            </a:solidFill>
            <a:prstDash val="solid"/>
            <a:round/>
            <a:headEnd type="none" w="sm" len="sm"/>
            <a:tailEnd type="triangle" w="med" len="med"/>
          </a:ln>
        </p:spPr>
      </p:cxnSp>
      <p:cxnSp>
        <p:nvCxnSpPr>
          <p:cNvPr id="624" name="Google Shape;624;p32"/>
          <p:cNvCxnSpPr>
            <a:stCxn id="615" idx="6"/>
          </p:cNvCxnSpPr>
          <p:nvPr/>
        </p:nvCxnSpPr>
        <p:spPr>
          <a:xfrm rot="10800000" flipH="1">
            <a:off x="5829300" y="3269376"/>
            <a:ext cx="3409800" cy="2322000"/>
          </a:xfrm>
          <a:prstGeom prst="straightConnector1">
            <a:avLst/>
          </a:prstGeom>
          <a:noFill/>
          <a:ln w="31750" cap="flat" cmpd="sng">
            <a:solidFill>
              <a:schemeClr val="accent2"/>
            </a:solidFill>
            <a:prstDash val="solid"/>
            <a:round/>
            <a:headEnd type="none" w="sm" len="sm"/>
            <a:tailEnd type="triangle" w="med" len="med"/>
          </a:ln>
        </p:spPr>
      </p:cxnSp>
      <p:cxnSp>
        <p:nvCxnSpPr>
          <p:cNvPr id="625" name="Google Shape;625;p32"/>
          <p:cNvCxnSpPr>
            <a:stCxn id="615" idx="6"/>
          </p:cNvCxnSpPr>
          <p:nvPr/>
        </p:nvCxnSpPr>
        <p:spPr>
          <a:xfrm rot="10800000" flipH="1">
            <a:off x="5829300" y="5067276"/>
            <a:ext cx="7207200" cy="524100"/>
          </a:xfrm>
          <a:prstGeom prst="straightConnector1">
            <a:avLst/>
          </a:prstGeom>
          <a:noFill/>
          <a:ln w="31750" cap="flat" cmpd="sng">
            <a:solidFill>
              <a:schemeClr val="accent2"/>
            </a:solidFill>
            <a:prstDash val="solid"/>
            <a:round/>
            <a:headEnd type="none" w="sm" len="sm"/>
            <a:tailEnd type="triangle" w="med" len="med"/>
          </a:ln>
        </p:spPr>
      </p:cxnSp>
      <p:cxnSp>
        <p:nvCxnSpPr>
          <p:cNvPr id="626" name="Google Shape;626;p32"/>
          <p:cNvCxnSpPr>
            <a:stCxn id="615" idx="6"/>
          </p:cNvCxnSpPr>
          <p:nvPr/>
        </p:nvCxnSpPr>
        <p:spPr>
          <a:xfrm>
            <a:off x="5829300" y="5591376"/>
            <a:ext cx="3903900" cy="1999200"/>
          </a:xfrm>
          <a:prstGeom prst="straightConnector1">
            <a:avLst/>
          </a:prstGeom>
          <a:noFill/>
          <a:ln w="31750" cap="flat" cmpd="sng">
            <a:solidFill>
              <a:schemeClr val="accent2"/>
            </a:solidFill>
            <a:prstDash val="solid"/>
            <a:round/>
            <a:headEnd type="none" w="sm" len="sm"/>
            <a:tailEnd type="triangle" w="med" len="med"/>
          </a:ln>
        </p:spPr>
      </p:cxnSp>
      <p:sp>
        <p:nvSpPr>
          <p:cNvPr id="627" name="Google Shape;627;p32"/>
          <p:cNvSpPr/>
          <p:nvPr/>
        </p:nvSpPr>
        <p:spPr>
          <a:xfrm>
            <a:off x="9608679" y="3943350"/>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28" name="Google Shape;628;p32"/>
          <p:cNvSpPr/>
          <p:nvPr/>
        </p:nvSpPr>
        <p:spPr>
          <a:xfrm>
            <a:off x="9608679" y="2294563"/>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29" name="Google Shape;629;p32"/>
          <p:cNvSpPr/>
          <p:nvPr/>
        </p:nvSpPr>
        <p:spPr>
          <a:xfrm>
            <a:off x="11550650" y="2294563"/>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cxnSp>
        <p:nvCxnSpPr>
          <p:cNvPr id="630" name="Google Shape;630;p32"/>
          <p:cNvCxnSpPr/>
          <p:nvPr/>
        </p:nvCxnSpPr>
        <p:spPr>
          <a:xfrm flipH="1">
            <a:off x="9886950" y="2910697"/>
            <a:ext cx="17358" cy="1001087"/>
          </a:xfrm>
          <a:prstGeom prst="straightConnector1">
            <a:avLst/>
          </a:prstGeom>
          <a:noFill/>
          <a:ln w="31750" cap="flat" cmpd="sng">
            <a:solidFill>
              <a:schemeClr val="accent2"/>
            </a:solidFill>
            <a:prstDash val="solid"/>
            <a:round/>
            <a:headEnd type="none" w="sm" len="sm"/>
            <a:tailEnd type="triangle" w="med" len="med"/>
          </a:ln>
        </p:spPr>
      </p:cxnSp>
      <p:cxnSp>
        <p:nvCxnSpPr>
          <p:cNvPr id="631" name="Google Shape;631;p32"/>
          <p:cNvCxnSpPr>
            <a:stCxn id="628" idx="6"/>
            <a:endCxn id="629" idx="2"/>
          </p:cNvCxnSpPr>
          <p:nvPr/>
        </p:nvCxnSpPr>
        <p:spPr>
          <a:xfrm>
            <a:off x="10154778" y="2570788"/>
            <a:ext cx="1395900" cy="0"/>
          </a:xfrm>
          <a:prstGeom prst="straightConnector1">
            <a:avLst/>
          </a:prstGeom>
          <a:noFill/>
          <a:ln w="31750" cap="flat" cmpd="sng">
            <a:solidFill>
              <a:schemeClr val="accent2"/>
            </a:solidFill>
            <a:prstDash val="solid"/>
            <a:round/>
            <a:headEnd type="none" w="sm" len="sm"/>
            <a:tailEnd type="triangle" w="med" len="med"/>
          </a:ln>
        </p:spPr>
      </p:cxnSp>
      <p:sp>
        <p:nvSpPr>
          <p:cNvPr id="632" name="Google Shape;632;p32"/>
          <p:cNvSpPr/>
          <p:nvPr/>
        </p:nvSpPr>
        <p:spPr>
          <a:xfrm>
            <a:off x="10266821" y="8049586"/>
            <a:ext cx="551033" cy="58006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33" name="Google Shape;633;p32"/>
          <p:cNvSpPr/>
          <p:nvPr/>
        </p:nvSpPr>
        <p:spPr>
          <a:xfrm>
            <a:off x="10266821" y="6400799"/>
            <a:ext cx="551033" cy="58006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34" name="Google Shape;634;p32"/>
          <p:cNvSpPr/>
          <p:nvPr/>
        </p:nvSpPr>
        <p:spPr>
          <a:xfrm>
            <a:off x="11821232" y="6744194"/>
            <a:ext cx="551033" cy="580063"/>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cxnSp>
        <p:nvCxnSpPr>
          <p:cNvPr id="635" name="Google Shape;635;p32"/>
          <p:cNvCxnSpPr/>
          <p:nvPr/>
        </p:nvCxnSpPr>
        <p:spPr>
          <a:xfrm flipH="1">
            <a:off x="10495235" y="7048499"/>
            <a:ext cx="17358" cy="1001087"/>
          </a:xfrm>
          <a:prstGeom prst="straightConnector1">
            <a:avLst/>
          </a:prstGeom>
          <a:noFill/>
          <a:ln w="31750" cap="flat" cmpd="sng">
            <a:solidFill>
              <a:schemeClr val="accent2"/>
            </a:solidFill>
            <a:prstDash val="solid"/>
            <a:round/>
            <a:headEnd type="none" w="sm" len="sm"/>
            <a:tailEnd type="triangle" w="med" len="med"/>
          </a:ln>
        </p:spPr>
      </p:cxnSp>
      <p:cxnSp>
        <p:nvCxnSpPr>
          <p:cNvPr id="636" name="Google Shape;636;p32"/>
          <p:cNvCxnSpPr/>
          <p:nvPr/>
        </p:nvCxnSpPr>
        <p:spPr>
          <a:xfrm flipH="1">
            <a:off x="10896045" y="7258050"/>
            <a:ext cx="927654" cy="860225"/>
          </a:xfrm>
          <a:prstGeom prst="straightConnector1">
            <a:avLst/>
          </a:prstGeom>
          <a:noFill/>
          <a:ln w="31750" cap="flat" cmpd="sng">
            <a:solidFill>
              <a:schemeClr val="accent2"/>
            </a:solidFill>
            <a:prstDash val="solid"/>
            <a:round/>
            <a:headEnd type="none" w="sm" len="sm"/>
            <a:tailEnd type="triangle" w="med" len="med"/>
          </a:ln>
        </p:spPr>
      </p:cxnSp>
      <p:sp>
        <p:nvSpPr>
          <p:cNvPr id="637" name="Google Shape;637;p32"/>
          <p:cNvSpPr/>
          <p:nvPr/>
        </p:nvSpPr>
        <p:spPr>
          <a:xfrm>
            <a:off x="13475830" y="5600700"/>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638" name="Google Shape;638;p32"/>
          <p:cNvSpPr/>
          <p:nvPr/>
        </p:nvSpPr>
        <p:spPr>
          <a:xfrm>
            <a:off x="13475830" y="3951913"/>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639" name="Google Shape;639;p32"/>
          <p:cNvSpPr/>
          <p:nvPr/>
        </p:nvSpPr>
        <p:spPr>
          <a:xfrm>
            <a:off x="15417800" y="3951913"/>
            <a:ext cx="546099" cy="552450"/>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cxnSp>
        <p:nvCxnSpPr>
          <p:cNvPr id="640" name="Google Shape;640;p32"/>
          <p:cNvCxnSpPr>
            <a:stCxn id="638" idx="6"/>
            <a:endCxn id="639" idx="2"/>
          </p:cNvCxnSpPr>
          <p:nvPr/>
        </p:nvCxnSpPr>
        <p:spPr>
          <a:xfrm>
            <a:off x="14021929" y="4228138"/>
            <a:ext cx="1395900" cy="0"/>
          </a:xfrm>
          <a:prstGeom prst="straightConnector1">
            <a:avLst/>
          </a:prstGeom>
          <a:noFill/>
          <a:ln w="31750" cap="flat" cmpd="sng">
            <a:solidFill>
              <a:schemeClr val="accent2"/>
            </a:solidFill>
            <a:prstDash val="solid"/>
            <a:round/>
            <a:headEnd type="none" w="sm" len="sm"/>
            <a:tailEnd type="triangle" w="med" len="med"/>
          </a:ln>
        </p:spPr>
      </p:cxnSp>
      <p:cxnSp>
        <p:nvCxnSpPr>
          <p:cNvPr id="641" name="Google Shape;641;p32"/>
          <p:cNvCxnSpPr/>
          <p:nvPr/>
        </p:nvCxnSpPr>
        <p:spPr>
          <a:xfrm flipH="1">
            <a:off x="13733637" y="4580199"/>
            <a:ext cx="17358" cy="1001087"/>
          </a:xfrm>
          <a:prstGeom prst="straightConnector1">
            <a:avLst/>
          </a:prstGeom>
          <a:noFill/>
          <a:ln w="31750" cap="flat" cmpd="sng">
            <a:solidFill>
              <a:schemeClr val="accent2"/>
            </a:solidFill>
            <a:prstDash val="solid"/>
            <a:round/>
            <a:headEnd type="none" w="sm" len="sm"/>
            <a:tailEnd type="triangle" w="med" len="med"/>
          </a:ln>
        </p:spPr>
      </p:cxnSp>
      <p:sp>
        <p:nvSpPr>
          <p:cNvPr id="642" name="Google Shape;642;p32"/>
          <p:cNvSpPr txBox="1"/>
          <p:nvPr/>
        </p:nvSpPr>
        <p:spPr>
          <a:xfrm flipH="1">
            <a:off x="6807190" y="5475287"/>
            <a:ext cx="243205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[Spanning Tree]</a:t>
            </a:r>
            <a:endParaRPr sz="1400" b="0" i="0" u="none" strike="noStrike" cap="none">
              <a:solidFill>
                <a:srgbClr val="000000"/>
              </a:solidFill>
              <a:latin typeface="Arial"/>
              <a:ea typeface="Arial"/>
              <a:cs typeface="Arial"/>
              <a:sym typeface="Arial"/>
            </a:endParaRPr>
          </a:p>
        </p:txBody>
      </p:sp>
      <p:sp>
        <p:nvSpPr>
          <p:cNvPr id="643" name="Google Shape;643;p32"/>
          <p:cNvSpPr txBox="1"/>
          <p:nvPr/>
        </p:nvSpPr>
        <p:spPr>
          <a:xfrm rot="1667979" flipH="1">
            <a:off x="6318245" y="6765418"/>
            <a:ext cx="243205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[Spanning Tree]</a:t>
            </a:r>
            <a:endParaRPr sz="1400" b="0" i="0" u="none" strike="noStrike" cap="none">
              <a:solidFill>
                <a:srgbClr val="000000"/>
              </a:solidFill>
              <a:latin typeface="Arial"/>
              <a:ea typeface="Arial"/>
              <a:cs typeface="Arial"/>
              <a:sym typeface="Arial"/>
            </a:endParaRPr>
          </a:p>
        </p:txBody>
      </p:sp>
      <p:sp>
        <p:nvSpPr>
          <p:cNvPr id="644" name="Google Shape;644;p32"/>
          <p:cNvSpPr txBox="1"/>
          <p:nvPr/>
        </p:nvSpPr>
        <p:spPr>
          <a:xfrm rot="-2054791" flipH="1">
            <a:off x="5937079" y="4004131"/>
            <a:ext cx="243205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[Spanning Tree]</a:t>
            </a:r>
            <a:endParaRPr sz="1400" b="0" i="0" u="none" strike="noStrike" cap="none">
              <a:solidFill>
                <a:srgbClr val="000000"/>
              </a:solidFill>
              <a:latin typeface="Arial"/>
              <a:ea typeface="Arial"/>
              <a:cs typeface="Arial"/>
              <a:sym typeface="Arial"/>
            </a:endParaRPr>
          </a:p>
        </p:txBody>
      </p:sp>
      <p:pic>
        <p:nvPicPr>
          <p:cNvPr id="645" name="Google Shape;645;p32"/>
          <p:cNvPicPr preferRelativeResize="0"/>
          <p:nvPr/>
        </p:nvPicPr>
        <p:blipFill rotWithShape="1">
          <a:blip r:embed="rId3">
            <a:alphaModFix/>
          </a:blip>
          <a:srcRect/>
          <a:stretch/>
        </p:blipFill>
        <p:spPr>
          <a:xfrm>
            <a:off x="4846108" y="603159"/>
            <a:ext cx="6569391" cy="3657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Index Mapping</a:t>
            </a:r>
            <a:endParaRPr/>
          </a:p>
        </p:txBody>
      </p:sp>
      <p:sp>
        <p:nvSpPr>
          <p:cNvPr id="652" name="Google Shape;652;p33"/>
          <p:cNvSpPr txBox="1"/>
          <p:nvPr/>
        </p:nvSpPr>
        <p:spPr>
          <a:xfrm>
            <a:off x="1305561" y="2380766"/>
            <a:ext cx="6366003" cy="410086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To search any element, say x, in an array: </a:t>
            </a:r>
            <a:endParaRPr sz="1400" b="0" i="0" u="none" strike="noStrike" cap="none">
              <a:solidFill>
                <a:srgbClr val="3F3F3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x is a nonnegative value, check if hash[x][0] is 1. If hash[x][0] is one, then the number is present.</a:t>
            </a:r>
            <a:endParaRPr sz="2200" b="0" i="0" u="none" strike="noStrike" cap="none">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x is a negative value, take the value of x and check if hash[x][1] is 1. If hash[x][1] is one, then the number is present. </a:t>
            </a:r>
            <a:endParaRPr sz="1400" b="0" i="0" u="none" strike="noStrike" cap="none">
              <a:solidFill>
                <a:srgbClr val="3F3F3F"/>
              </a:solidFill>
              <a:latin typeface="Arial"/>
              <a:ea typeface="Arial"/>
              <a:cs typeface="Arial"/>
              <a:sym typeface="Arial"/>
            </a:endParaRPr>
          </a:p>
        </p:txBody>
      </p:sp>
      <p:sp>
        <p:nvSpPr>
          <p:cNvPr id="653" name="Google Shape;653;p33"/>
          <p:cNvSpPr/>
          <p:nvPr/>
        </p:nvSpPr>
        <p:spPr>
          <a:xfrm>
            <a:off x="8156435" y="1991237"/>
            <a:ext cx="6366003" cy="5806075"/>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54" name="Google Shape;654;p33"/>
          <p:cNvSpPr/>
          <p:nvPr/>
        </p:nvSpPr>
        <p:spPr>
          <a:xfrm>
            <a:off x="8612869" y="2629904"/>
            <a:ext cx="5453133" cy="3957237"/>
          </a:xfrm>
          <a:prstGeom prst="rect">
            <a:avLst/>
          </a:prstGeom>
          <a:solidFill>
            <a:srgbClr val="D8D8D8"/>
          </a:solidFill>
          <a:ln>
            <a:noFill/>
          </a:ln>
        </p:spPr>
        <p:txBody>
          <a:bodyPr spcFirstLastPara="1" wrap="square" lIns="0" tIns="0" rIns="0" bIns="0" anchor="ctr" anchorCtr="0">
            <a:spAutoFit/>
          </a:bodyPr>
          <a:lstStyle/>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Assign all the values of the hash matrix as 0. Traverse the given array: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If the element </a:t>
            </a:r>
            <a:r>
              <a:rPr lang="en-US" sz="2200" b="0" i="1" u="none" strike="noStrike" cap="none">
                <a:solidFill>
                  <a:schemeClr val="dk1"/>
                </a:solidFill>
                <a:latin typeface="Open Sans"/>
                <a:ea typeface="Open Sans"/>
                <a:cs typeface="Open Sans"/>
                <a:sym typeface="Open Sans"/>
              </a:rPr>
              <a:t>ele </a:t>
            </a:r>
            <a:r>
              <a:rPr lang="en-US" sz="2200" b="0" i="0" u="none" strike="noStrike" cap="none">
                <a:solidFill>
                  <a:schemeClr val="dk1"/>
                </a:solidFill>
                <a:latin typeface="Open Sans"/>
                <a:ea typeface="Open Sans"/>
                <a:cs typeface="Open Sans"/>
                <a:sym typeface="Open Sans"/>
              </a:rPr>
              <a:t>is nonnegative, assign hash[</a:t>
            </a:r>
            <a:r>
              <a:rPr lang="en-US" sz="2200" b="0" i="1" u="none" strike="noStrike" cap="none">
                <a:solidFill>
                  <a:schemeClr val="dk1"/>
                </a:solidFill>
                <a:latin typeface="Open Sans"/>
                <a:ea typeface="Open Sans"/>
                <a:cs typeface="Open Sans"/>
                <a:sym typeface="Open Sans"/>
              </a:rPr>
              <a:t>ele</a:t>
            </a:r>
            <a:r>
              <a:rPr lang="en-US" sz="2200" b="0" i="0" u="none" strike="noStrike" cap="none">
                <a:solidFill>
                  <a:schemeClr val="dk1"/>
                </a:solidFill>
                <a:latin typeface="Open Sans"/>
                <a:ea typeface="Open Sans"/>
                <a:cs typeface="Open Sans"/>
                <a:sym typeface="Open Sans"/>
              </a:rPr>
              <a:t>][0] as 1.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If not, take the absolute value of </a:t>
            </a:r>
            <a:r>
              <a:rPr lang="en-US" sz="2200" b="0" i="1" u="none" strike="noStrike" cap="none">
                <a:solidFill>
                  <a:schemeClr val="dk1"/>
                </a:solidFill>
                <a:latin typeface="Open Sans"/>
                <a:ea typeface="Open Sans"/>
                <a:cs typeface="Open Sans"/>
                <a:sym typeface="Open Sans"/>
              </a:rPr>
              <a:t>ele</a:t>
            </a:r>
            <a:r>
              <a:rPr lang="en-US" sz="2200" b="0" i="0" u="none" strike="noStrike" cap="none">
                <a:solidFill>
                  <a:schemeClr val="dk1"/>
                </a:solidFill>
                <a:latin typeface="Open Sans"/>
                <a:ea typeface="Open Sans"/>
                <a:cs typeface="Open Sans"/>
                <a:sym typeface="Open Sans"/>
              </a:rPr>
              <a:t> and assign hash[</a:t>
            </a:r>
            <a:r>
              <a:rPr lang="en-US" sz="2200" b="0" i="1" u="none" strike="noStrike" cap="none">
                <a:solidFill>
                  <a:schemeClr val="dk1"/>
                </a:solidFill>
                <a:latin typeface="Open Sans"/>
                <a:ea typeface="Open Sans"/>
                <a:cs typeface="Open Sans"/>
                <a:sym typeface="Open Sans"/>
              </a:rPr>
              <a:t>ele</a:t>
            </a:r>
            <a:r>
              <a:rPr lang="en-US" sz="2200" b="0" i="0" u="none" strike="noStrike" cap="none">
                <a:solidFill>
                  <a:schemeClr val="dk1"/>
                </a:solidFill>
                <a:latin typeface="Open Sans"/>
                <a:ea typeface="Open Sans"/>
                <a:cs typeface="Open Sans"/>
                <a:sym typeface="Open Sans"/>
              </a:rPr>
              <a:t>][1] as 1. </a:t>
            </a:r>
            <a:endParaRPr sz="1400" b="0" i="0" u="none" strike="noStrike" cap="none">
              <a:solidFill>
                <a:srgbClr val="000000"/>
              </a:solidFill>
              <a:latin typeface="Arial"/>
              <a:ea typeface="Arial"/>
              <a:cs typeface="Arial"/>
              <a:sym typeface="Arial"/>
            </a:endParaRPr>
          </a:p>
        </p:txBody>
      </p:sp>
      <p:pic>
        <p:nvPicPr>
          <p:cNvPr id="655" name="Google Shape;655;p33"/>
          <p:cNvPicPr preferRelativeResize="0"/>
          <p:nvPr/>
        </p:nvPicPr>
        <p:blipFill rotWithShape="1">
          <a:blip r:embed="rId3">
            <a:alphaModFix/>
          </a:blip>
          <a:srcRect/>
          <a:stretch/>
        </p:blipFill>
        <p:spPr>
          <a:xfrm>
            <a:off x="6068150" y="618900"/>
            <a:ext cx="4179150" cy="365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Performance and Complexity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Linear Search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Asymptotic Notations</a:t>
            </a:r>
            <a:endParaRPr/>
          </a:p>
        </p:txBody>
      </p:sp>
      <p:sp>
        <p:nvSpPr>
          <p:cNvPr id="667" name="Google Shape;667;p35"/>
          <p:cNvSpPr txBox="1"/>
          <p:nvPr/>
        </p:nvSpPr>
        <p:spPr>
          <a:xfrm>
            <a:off x="1653145" y="1290038"/>
            <a:ext cx="1327013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Asymptotic notations are standard notations used to analyze the complexity of any algorithm in terms of time and space. The following notations are predominantly used:</a:t>
            </a:r>
            <a:endParaRPr sz="1400" b="0" i="0" u="none" strike="noStrike" cap="none">
              <a:solidFill>
                <a:srgbClr val="3F3F3F"/>
              </a:solidFill>
              <a:latin typeface="Arial"/>
              <a:ea typeface="Arial"/>
              <a:cs typeface="Arial"/>
              <a:sym typeface="Arial"/>
            </a:endParaRPr>
          </a:p>
        </p:txBody>
      </p:sp>
      <p:sp>
        <p:nvSpPr>
          <p:cNvPr id="668" name="Google Shape;668;p35"/>
          <p:cNvSpPr/>
          <p:nvPr/>
        </p:nvSpPr>
        <p:spPr>
          <a:xfrm>
            <a:off x="890661" y="4100708"/>
            <a:ext cx="4348602" cy="3679112"/>
          </a:xfrm>
          <a:prstGeom prst="rect">
            <a:avLst/>
          </a:prstGeom>
          <a:solidFill>
            <a:schemeClr val="lt1"/>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9" name="Google Shape;669;p35"/>
          <p:cNvSpPr/>
          <p:nvPr/>
        </p:nvSpPr>
        <p:spPr>
          <a:xfrm>
            <a:off x="5911623" y="4100708"/>
            <a:ext cx="4348602" cy="3679112"/>
          </a:xfrm>
          <a:prstGeom prst="rect">
            <a:avLst/>
          </a:prstGeom>
          <a:solidFill>
            <a:schemeClr val="lt1"/>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0" name="Google Shape;670;p35"/>
          <p:cNvSpPr/>
          <p:nvPr/>
        </p:nvSpPr>
        <p:spPr>
          <a:xfrm>
            <a:off x="10932585" y="4100708"/>
            <a:ext cx="4348602" cy="3679112"/>
          </a:xfrm>
          <a:prstGeom prst="rect">
            <a:avLst/>
          </a:prstGeom>
          <a:solidFill>
            <a:schemeClr val="lt1"/>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1" name="Google Shape;671;p35"/>
          <p:cNvSpPr txBox="1"/>
          <p:nvPr/>
        </p:nvSpPr>
        <p:spPr>
          <a:xfrm>
            <a:off x="2022749" y="3095346"/>
            <a:ext cx="2084424" cy="4308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US" sz="2200" b="1" i="1" u="sng" strike="noStrike" cap="none">
                <a:solidFill>
                  <a:schemeClr val="dk1"/>
                </a:solidFill>
                <a:latin typeface="Open Sans"/>
                <a:ea typeface="Open Sans"/>
                <a:cs typeface="Open Sans"/>
                <a:sym typeface="Open Sans"/>
              </a:rPr>
              <a:t>ʘ</a:t>
            </a:r>
            <a:r>
              <a:rPr lang="en-US" sz="2200" b="1" i="0" u="sng" strike="noStrike" cap="none">
                <a:solidFill>
                  <a:schemeClr val="dk1"/>
                </a:solidFill>
                <a:latin typeface="Open Sans"/>
                <a:ea typeface="Open Sans"/>
                <a:cs typeface="Open Sans"/>
                <a:sym typeface="Open Sans"/>
              </a:rPr>
              <a:t> Notation</a:t>
            </a:r>
            <a:endParaRPr sz="1400" b="0" i="0" u="none" strike="noStrike" cap="none">
              <a:solidFill>
                <a:srgbClr val="000000"/>
              </a:solidFill>
              <a:latin typeface="Arial"/>
              <a:ea typeface="Arial"/>
              <a:cs typeface="Arial"/>
              <a:sym typeface="Arial"/>
            </a:endParaRPr>
          </a:p>
        </p:txBody>
      </p:sp>
      <p:sp>
        <p:nvSpPr>
          <p:cNvPr id="672" name="Google Shape;672;p35"/>
          <p:cNvSpPr txBox="1"/>
          <p:nvPr/>
        </p:nvSpPr>
        <p:spPr>
          <a:xfrm>
            <a:off x="6992882" y="3126384"/>
            <a:ext cx="259065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1" u="sng" strike="noStrike" cap="none">
                <a:solidFill>
                  <a:schemeClr val="dk1"/>
                </a:solidFill>
                <a:latin typeface="Open Sans"/>
                <a:ea typeface="Open Sans"/>
                <a:cs typeface="Open Sans"/>
                <a:sym typeface="Open Sans"/>
              </a:rPr>
              <a:t>Big O </a:t>
            </a:r>
            <a:r>
              <a:rPr lang="en-US" sz="2200" b="1" i="0" u="sng" strike="noStrike" cap="none">
                <a:solidFill>
                  <a:schemeClr val="dk1"/>
                </a:solidFill>
                <a:latin typeface="Open Sans"/>
                <a:ea typeface="Open Sans"/>
                <a:cs typeface="Open Sans"/>
                <a:sym typeface="Open Sans"/>
              </a:rPr>
              <a:t>Notation</a:t>
            </a:r>
            <a:endParaRPr sz="1400" b="0" i="0" u="none" strike="noStrike" cap="none">
              <a:solidFill>
                <a:srgbClr val="000000"/>
              </a:solidFill>
              <a:latin typeface="Arial"/>
              <a:ea typeface="Arial"/>
              <a:cs typeface="Arial"/>
              <a:sym typeface="Arial"/>
            </a:endParaRPr>
          </a:p>
        </p:txBody>
      </p:sp>
      <p:sp>
        <p:nvSpPr>
          <p:cNvPr id="673" name="Google Shape;673;p35"/>
          <p:cNvSpPr txBox="1"/>
          <p:nvPr/>
        </p:nvSpPr>
        <p:spPr>
          <a:xfrm>
            <a:off x="11811557" y="3095345"/>
            <a:ext cx="259065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1" u="sng" strike="noStrike" cap="none">
                <a:solidFill>
                  <a:schemeClr val="dk1"/>
                </a:solidFill>
                <a:latin typeface="Open Sans"/>
                <a:ea typeface="Open Sans"/>
                <a:cs typeface="Open Sans"/>
                <a:sym typeface="Open Sans"/>
              </a:rPr>
              <a:t>Ω</a:t>
            </a:r>
            <a:r>
              <a:rPr lang="en-US" sz="2200" b="1" i="0" u="sng" strike="noStrike" cap="none">
                <a:solidFill>
                  <a:schemeClr val="dk1"/>
                </a:solidFill>
                <a:latin typeface="Open Sans"/>
                <a:ea typeface="Open Sans"/>
                <a:cs typeface="Open Sans"/>
                <a:sym typeface="Open Sans"/>
              </a:rPr>
              <a:t> Notation</a:t>
            </a:r>
            <a:endParaRPr sz="1400" b="0" i="0" u="none" strike="noStrike" cap="none">
              <a:solidFill>
                <a:srgbClr val="000000"/>
              </a:solidFill>
              <a:latin typeface="Arial"/>
              <a:ea typeface="Arial"/>
              <a:cs typeface="Arial"/>
              <a:sym typeface="Arial"/>
            </a:endParaRPr>
          </a:p>
        </p:txBody>
      </p:sp>
      <p:pic>
        <p:nvPicPr>
          <p:cNvPr id="674" name="Google Shape;674;p35"/>
          <p:cNvPicPr preferRelativeResize="0"/>
          <p:nvPr/>
        </p:nvPicPr>
        <p:blipFill rotWithShape="1">
          <a:blip r:embed="rId3">
            <a:alphaModFix/>
          </a:blip>
          <a:srcRect/>
          <a:stretch/>
        </p:blipFill>
        <p:spPr>
          <a:xfrm>
            <a:off x="1346762" y="4346136"/>
            <a:ext cx="3436398" cy="3277305"/>
          </a:xfrm>
          <a:prstGeom prst="rect">
            <a:avLst/>
          </a:prstGeom>
          <a:noFill/>
          <a:ln>
            <a:noFill/>
          </a:ln>
        </p:spPr>
      </p:pic>
      <p:pic>
        <p:nvPicPr>
          <p:cNvPr id="675" name="Google Shape;675;p35"/>
          <p:cNvPicPr preferRelativeResize="0"/>
          <p:nvPr/>
        </p:nvPicPr>
        <p:blipFill rotWithShape="1">
          <a:blip r:embed="rId4">
            <a:alphaModFix/>
          </a:blip>
          <a:srcRect/>
          <a:stretch/>
        </p:blipFill>
        <p:spPr>
          <a:xfrm>
            <a:off x="6373483" y="4470162"/>
            <a:ext cx="3509033" cy="3153279"/>
          </a:xfrm>
          <a:prstGeom prst="rect">
            <a:avLst/>
          </a:prstGeom>
          <a:noFill/>
          <a:ln>
            <a:noFill/>
          </a:ln>
        </p:spPr>
      </p:pic>
      <p:pic>
        <p:nvPicPr>
          <p:cNvPr id="676" name="Google Shape;676;p35"/>
          <p:cNvPicPr preferRelativeResize="0"/>
          <p:nvPr/>
        </p:nvPicPr>
        <p:blipFill rotWithShape="1">
          <a:blip r:embed="rId5">
            <a:alphaModFix/>
          </a:blip>
          <a:srcRect/>
          <a:stretch/>
        </p:blipFill>
        <p:spPr>
          <a:xfrm>
            <a:off x="11262733" y="4354856"/>
            <a:ext cx="3688303" cy="3259864"/>
          </a:xfrm>
          <a:prstGeom prst="rect">
            <a:avLst/>
          </a:prstGeom>
          <a:noFill/>
          <a:ln>
            <a:noFill/>
          </a:ln>
        </p:spPr>
      </p:pic>
      <p:sp>
        <p:nvSpPr>
          <p:cNvPr id="677" name="Google Shape;677;p35"/>
          <p:cNvSpPr txBox="1"/>
          <p:nvPr/>
        </p:nvSpPr>
        <p:spPr>
          <a:xfrm>
            <a:off x="5681805" y="8897779"/>
            <a:ext cx="13270130" cy="24622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Open Sans ExtraBold"/>
                <a:ea typeface="Open Sans ExtraBold"/>
                <a:cs typeface="Open Sans ExtraBold"/>
                <a:sym typeface="Open Sans ExtraBold"/>
              </a:rPr>
              <a:t>Source: </a:t>
            </a:r>
            <a:r>
              <a:rPr lang="en-US" sz="1000" b="0" i="0" u="sng" strike="noStrike" cap="none">
                <a:solidFill>
                  <a:schemeClr val="dk1"/>
                </a:solidFill>
                <a:latin typeface="Arial"/>
                <a:ea typeface="Arial"/>
                <a:cs typeface="Arial"/>
                <a:sym typeface="Arial"/>
                <a:hlinkClick r:id="rId6"/>
              </a:rPr>
              <a:t>https://www.geeksforgeeks.org/analysis-of-algorithms-set-3asymptotic-notations/</a:t>
            </a:r>
            <a:endParaRPr sz="1000" b="0" i="0" u="none" strike="noStrike" cap="none">
              <a:solidFill>
                <a:schemeClr val="dk1"/>
              </a:solidFill>
              <a:latin typeface="Open Sans ExtraBold"/>
              <a:ea typeface="Open Sans ExtraBold"/>
              <a:cs typeface="Open Sans ExtraBold"/>
              <a:sym typeface="Open Sans ExtraBold"/>
            </a:endParaRPr>
          </a:p>
        </p:txBody>
      </p:sp>
      <p:pic>
        <p:nvPicPr>
          <p:cNvPr id="678" name="Google Shape;678;p35"/>
          <p:cNvPicPr preferRelativeResize="0"/>
          <p:nvPr/>
        </p:nvPicPr>
        <p:blipFill rotWithShape="1">
          <a:blip r:embed="rId7">
            <a:alphaModFix/>
          </a:blip>
          <a:srcRect/>
          <a:stretch/>
        </p:blipFill>
        <p:spPr>
          <a:xfrm>
            <a:off x="5148675" y="603150"/>
            <a:ext cx="5964251" cy="365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i="1">
                <a:latin typeface="Open Sans ExtraBold"/>
                <a:ea typeface="Open Sans ExtraBold"/>
                <a:cs typeface="Open Sans ExtraBold"/>
                <a:sym typeface="Open Sans ExtraBold"/>
              </a:rPr>
              <a:t>ʘ</a:t>
            </a:r>
            <a:r>
              <a:rPr lang="en-US">
                <a:latin typeface="Open Sans ExtraBold"/>
                <a:ea typeface="Open Sans ExtraBold"/>
                <a:cs typeface="Open Sans ExtraBold"/>
                <a:sym typeface="Open Sans ExtraBold"/>
              </a:rPr>
              <a:t> Notation</a:t>
            </a:r>
            <a:endParaRPr/>
          </a:p>
        </p:txBody>
      </p:sp>
      <p:sp>
        <p:nvSpPr>
          <p:cNvPr id="685" name="Google Shape;685;p36"/>
          <p:cNvSpPr txBox="1"/>
          <p:nvPr/>
        </p:nvSpPr>
        <p:spPr>
          <a:xfrm>
            <a:off x="1206170" y="2552358"/>
            <a:ext cx="6366003" cy="308520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time for linear search is C1.n+C2. </a:t>
            </a:r>
            <a:endParaRPr sz="1400" b="0" i="0" u="none" strike="noStrike" cap="none">
              <a:solidFill>
                <a:srgbClr val="3F3F3F"/>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C1 🡪The sum of the times of the computations in one loop iteration.</a:t>
            </a:r>
            <a:endParaRPr sz="1400" b="0" i="0" u="none" strike="noStrike" cap="none">
              <a:solidFill>
                <a:srgbClr val="3F3F3F"/>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C2</a:t>
            </a:r>
            <a:r>
              <a:rPr lang="en-US" sz="2200">
                <a:solidFill>
                  <a:srgbClr val="3F3F3F"/>
                </a:solidFill>
                <a:latin typeface="Open Sans"/>
                <a:ea typeface="Open Sans"/>
                <a:cs typeface="Open Sans"/>
                <a:sym typeface="Open Sans"/>
              </a:rPr>
              <a:t> </a:t>
            </a:r>
            <a:r>
              <a:rPr lang="en-US" sz="2200" b="0" i="0" u="none" strike="noStrike" cap="none">
                <a:solidFill>
                  <a:srgbClr val="3F3F3F"/>
                </a:solidFill>
                <a:latin typeface="Open Sans"/>
                <a:ea typeface="Open Sans"/>
                <a:cs typeface="Open Sans"/>
                <a:sym typeface="Open Sans"/>
              </a:rPr>
              <a:t>🡪Extra overhead time for setting up the for-loop.</a:t>
            </a:r>
            <a:endParaRPr sz="2200" b="0"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Arial"/>
              <a:ea typeface="Arial"/>
              <a:cs typeface="Arial"/>
              <a:sym typeface="Arial"/>
            </a:endParaRPr>
          </a:p>
        </p:txBody>
      </p:sp>
      <p:sp>
        <p:nvSpPr>
          <p:cNvPr id="686" name="Google Shape;686;p36"/>
          <p:cNvSpPr/>
          <p:nvPr/>
        </p:nvSpPr>
        <p:spPr>
          <a:xfrm>
            <a:off x="8494366" y="2226527"/>
            <a:ext cx="6366003" cy="5806075"/>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7" name="Google Shape;687;p36"/>
          <p:cNvSpPr/>
          <p:nvPr/>
        </p:nvSpPr>
        <p:spPr>
          <a:xfrm>
            <a:off x="9407236" y="2509919"/>
            <a:ext cx="5453133" cy="5311454"/>
          </a:xfrm>
          <a:prstGeom prst="rect">
            <a:avLst/>
          </a:prstGeom>
          <a:solidFill>
            <a:srgbClr val="D8D8D8"/>
          </a:solidFill>
          <a:ln>
            <a:noFill/>
          </a:ln>
        </p:spPr>
        <p:txBody>
          <a:bodyPr spcFirstLastPara="1" wrap="square" lIns="0" tIns="0" rIns="0" bIns="0" anchor="ctr" anchorCtr="0">
            <a:spAutoFit/>
          </a:bodyPr>
          <a:lstStyle/>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public void linear(array,targetValue){</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	int n = array.length;</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for(int i=0; i&lt;n; i++)</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i = i++;</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return i;</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chemeClr val="dk1"/>
              </a:buClr>
              <a:buSzPts val="2200"/>
              <a:buFont typeface="Open Sans"/>
              <a:buNone/>
            </a:pPr>
            <a:r>
              <a:rPr lang="en-US"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688" name="Google Shape;688;p36"/>
          <p:cNvSpPr txBox="1"/>
          <p:nvPr/>
        </p:nvSpPr>
        <p:spPr>
          <a:xfrm>
            <a:off x="1206169" y="5671215"/>
            <a:ext cx="6366003" cy="15617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ʘ(n) represents that:</a:t>
            </a:r>
            <a:endParaRPr sz="1400" b="0" i="0" u="none" strike="noStrike" cap="none">
              <a:solidFill>
                <a:srgbClr val="3F3F3F"/>
              </a:solidFill>
              <a:latin typeface="Arial"/>
              <a:ea typeface="Arial"/>
              <a:cs typeface="Arial"/>
              <a:sym typeface="Arial"/>
            </a:endParaRPr>
          </a:p>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n gets larger, the running time is at least j1.n and at most j2.n for constants j1 and j2.</a:t>
            </a:r>
            <a:endParaRPr sz="1400" b="0" i="0" u="none" strike="noStrike" cap="none">
              <a:solidFill>
                <a:srgbClr val="3F3F3F"/>
              </a:solidFill>
              <a:latin typeface="Arial"/>
              <a:ea typeface="Arial"/>
              <a:cs typeface="Arial"/>
              <a:sym typeface="Arial"/>
            </a:endParaRPr>
          </a:p>
        </p:txBody>
      </p:sp>
      <p:pic>
        <p:nvPicPr>
          <p:cNvPr id="689" name="Google Shape;689;p36"/>
          <p:cNvPicPr preferRelativeResize="0"/>
          <p:nvPr/>
        </p:nvPicPr>
        <p:blipFill rotWithShape="1">
          <a:blip r:embed="rId3">
            <a:alphaModFix/>
          </a:blip>
          <a:srcRect/>
          <a:stretch/>
        </p:blipFill>
        <p:spPr>
          <a:xfrm>
            <a:off x="6445235" y="603159"/>
            <a:ext cx="3371136" cy="3657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i="1">
                <a:latin typeface="Open Sans ExtraBold"/>
                <a:ea typeface="Open Sans ExtraBold"/>
                <a:cs typeface="Open Sans ExtraBold"/>
                <a:sym typeface="Open Sans ExtraBold"/>
              </a:rPr>
              <a:t>Big O </a:t>
            </a:r>
            <a:r>
              <a:rPr lang="en-US">
                <a:latin typeface="Open Sans ExtraBold"/>
                <a:ea typeface="Open Sans ExtraBold"/>
                <a:cs typeface="Open Sans ExtraBold"/>
                <a:sym typeface="Open Sans ExtraBold"/>
              </a:rPr>
              <a:t>Notation</a:t>
            </a:r>
            <a:endParaRPr/>
          </a:p>
        </p:txBody>
      </p:sp>
      <p:sp>
        <p:nvSpPr>
          <p:cNvPr id="696" name="Google Shape;696;p37"/>
          <p:cNvSpPr txBox="1"/>
          <p:nvPr/>
        </p:nvSpPr>
        <p:spPr>
          <a:xfrm>
            <a:off x="1206170" y="2552358"/>
            <a:ext cx="6366003" cy="15617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a:t>
            </a:r>
            <a:r>
              <a:rPr lang="en-US" sz="2200" b="0" i="1" u="none" strike="noStrike" cap="none">
                <a:solidFill>
                  <a:srgbClr val="3F3F3F"/>
                </a:solidFill>
                <a:latin typeface="Open Sans"/>
                <a:ea typeface="Open Sans"/>
                <a:cs typeface="Open Sans"/>
                <a:sym typeface="Open Sans"/>
              </a:rPr>
              <a:t>Big O </a:t>
            </a:r>
            <a:r>
              <a:rPr lang="en-US" sz="2200" b="0" i="0" u="none" strike="noStrike" cap="none">
                <a:solidFill>
                  <a:srgbClr val="3F3F3F"/>
                </a:solidFill>
                <a:latin typeface="Open Sans"/>
                <a:ea typeface="Open Sans"/>
                <a:cs typeface="Open Sans"/>
                <a:sym typeface="Open Sans"/>
              </a:rPr>
              <a:t>notation defines an upper bound of an algorithm; it binds a function only from the levels above. </a:t>
            </a:r>
            <a:endParaRPr sz="1400" b="0" i="0" u="none" strike="noStrike" cap="none">
              <a:solidFill>
                <a:srgbClr val="3F3F3F"/>
              </a:solidFill>
              <a:latin typeface="Arial"/>
              <a:ea typeface="Arial"/>
              <a:cs typeface="Arial"/>
              <a:sym typeface="Arial"/>
            </a:endParaRPr>
          </a:p>
        </p:txBody>
      </p:sp>
      <p:sp>
        <p:nvSpPr>
          <p:cNvPr id="697" name="Google Shape;697;p37"/>
          <p:cNvSpPr/>
          <p:nvPr/>
        </p:nvSpPr>
        <p:spPr>
          <a:xfrm>
            <a:off x="8494364" y="2140880"/>
            <a:ext cx="6366003" cy="5299555"/>
          </a:xfrm>
          <a:prstGeom prst="rect">
            <a:avLst/>
          </a:prstGeom>
          <a:solidFill>
            <a:schemeClr val="lt1"/>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698" name="Google Shape;698;p37"/>
          <p:cNvPicPr preferRelativeResize="0"/>
          <p:nvPr/>
        </p:nvPicPr>
        <p:blipFill rotWithShape="1">
          <a:blip r:embed="rId3">
            <a:alphaModFix/>
          </a:blip>
          <a:srcRect/>
          <a:stretch/>
        </p:blipFill>
        <p:spPr>
          <a:xfrm>
            <a:off x="8718412" y="2683563"/>
            <a:ext cx="5917909" cy="4214191"/>
          </a:xfrm>
          <a:prstGeom prst="rect">
            <a:avLst/>
          </a:prstGeom>
          <a:noFill/>
          <a:ln>
            <a:noFill/>
          </a:ln>
        </p:spPr>
      </p:pic>
      <p:sp>
        <p:nvSpPr>
          <p:cNvPr id="699" name="Google Shape;699;p37"/>
          <p:cNvSpPr txBox="1"/>
          <p:nvPr/>
        </p:nvSpPr>
        <p:spPr>
          <a:xfrm>
            <a:off x="1242548" y="5212228"/>
            <a:ext cx="6366003" cy="15617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a running time is O(f(n)) for a function f(n), then for the larger n, the running time is at most k.f(n) for constant k value. </a:t>
            </a:r>
            <a:endParaRPr sz="1400" b="0" i="0" u="none" strike="noStrike" cap="none">
              <a:solidFill>
                <a:srgbClr val="3F3F3F"/>
              </a:solidFill>
              <a:latin typeface="Arial"/>
              <a:ea typeface="Arial"/>
              <a:cs typeface="Arial"/>
              <a:sym typeface="Arial"/>
            </a:endParaRPr>
          </a:p>
        </p:txBody>
      </p:sp>
      <p:sp>
        <p:nvSpPr>
          <p:cNvPr id="700" name="Google Shape;700;p37"/>
          <p:cNvSpPr txBox="1"/>
          <p:nvPr/>
        </p:nvSpPr>
        <p:spPr>
          <a:xfrm>
            <a:off x="10615396" y="6897754"/>
            <a:ext cx="6366003" cy="45621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Open Sans ExtraBold"/>
                <a:ea typeface="Open Sans ExtraBold"/>
                <a:cs typeface="Open Sans ExtraBold"/>
                <a:sym typeface="Open Sans ExtraBold"/>
              </a:rPr>
              <a:t>Example: k.f(n)</a:t>
            </a:r>
            <a:endParaRPr sz="1400" b="0" i="0" u="none" strike="noStrike" cap="none">
              <a:solidFill>
                <a:srgbClr val="000000"/>
              </a:solidFill>
              <a:latin typeface="Arial"/>
              <a:ea typeface="Arial"/>
              <a:cs typeface="Arial"/>
              <a:sym typeface="Arial"/>
            </a:endParaRPr>
          </a:p>
        </p:txBody>
      </p:sp>
      <p:sp>
        <p:nvSpPr>
          <p:cNvPr id="701" name="Google Shape;701;p37"/>
          <p:cNvSpPr txBox="1"/>
          <p:nvPr/>
        </p:nvSpPr>
        <p:spPr>
          <a:xfrm>
            <a:off x="5681805" y="8897779"/>
            <a:ext cx="13270130" cy="24622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Open Sans ExtraBold"/>
                <a:ea typeface="Open Sans ExtraBold"/>
                <a:cs typeface="Open Sans ExtraBold"/>
                <a:sym typeface="Open Sans ExtraBold"/>
              </a:rPr>
              <a:t>Source: </a:t>
            </a:r>
            <a:r>
              <a:rPr lang="en-US" sz="1000" b="0" i="0" u="sng" strike="noStrike" cap="none">
                <a:solidFill>
                  <a:schemeClr val="dk1"/>
                </a:solidFill>
                <a:latin typeface="Arial"/>
                <a:ea typeface="Arial"/>
                <a:cs typeface="Arial"/>
                <a:sym typeface="Arial"/>
                <a:hlinkClick r:id="rId4"/>
              </a:rPr>
              <a:t>https://www.khanacademy.org/computing/computer-science/algorithms/asymptotic-notation</a:t>
            </a:r>
            <a:endParaRPr sz="1000" b="0" i="0" u="none" strike="noStrike" cap="none">
              <a:solidFill>
                <a:schemeClr val="dk1"/>
              </a:solidFill>
              <a:latin typeface="Open Sans ExtraBold"/>
              <a:ea typeface="Open Sans ExtraBold"/>
              <a:cs typeface="Open Sans ExtraBold"/>
              <a:sym typeface="Open Sans ExtraBold"/>
            </a:endParaRPr>
          </a:p>
        </p:txBody>
      </p:sp>
      <p:pic>
        <p:nvPicPr>
          <p:cNvPr id="702" name="Google Shape;702;p37"/>
          <p:cNvPicPr preferRelativeResize="0"/>
          <p:nvPr/>
        </p:nvPicPr>
        <p:blipFill rotWithShape="1">
          <a:blip r:embed="rId5">
            <a:alphaModFix/>
          </a:blip>
          <a:srcRect/>
          <a:stretch/>
        </p:blipFill>
        <p:spPr>
          <a:xfrm>
            <a:off x="6091266" y="603159"/>
            <a:ext cx="4079075" cy="3657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i="1">
                <a:latin typeface="Open Sans ExtraBold"/>
                <a:ea typeface="Open Sans ExtraBold"/>
                <a:cs typeface="Open Sans ExtraBold"/>
                <a:sym typeface="Open Sans ExtraBold"/>
              </a:rPr>
              <a:t>Ω</a:t>
            </a:r>
            <a:r>
              <a:rPr lang="en-US">
                <a:latin typeface="Open Sans ExtraBold"/>
                <a:ea typeface="Open Sans ExtraBold"/>
                <a:cs typeface="Open Sans ExtraBold"/>
                <a:sym typeface="Open Sans ExtraBold"/>
              </a:rPr>
              <a:t> Notation</a:t>
            </a:r>
            <a:endParaRPr/>
          </a:p>
        </p:txBody>
      </p:sp>
      <p:sp>
        <p:nvSpPr>
          <p:cNvPr id="709" name="Google Shape;709;p38"/>
          <p:cNvSpPr txBox="1"/>
          <p:nvPr/>
        </p:nvSpPr>
        <p:spPr>
          <a:xfrm>
            <a:off x="1206170" y="2552358"/>
            <a:ext cx="6366003" cy="15617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big </a:t>
            </a:r>
            <a:r>
              <a:rPr lang="en-US" sz="2200" b="0" i="1" u="none" strike="noStrike" cap="none">
                <a:solidFill>
                  <a:srgbClr val="3F3F3F"/>
                </a:solidFill>
                <a:latin typeface="Open Sans"/>
                <a:ea typeface="Open Sans"/>
                <a:cs typeface="Open Sans"/>
                <a:sym typeface="Open Sans"/>
              </a:rPr>
              <a:t>Ω</a:t>
            </a:r>
            <a:r>
              <a:rPr lang="en-US" sz="2200" b="0" i="0" u="none" strike="noStrike" cap="none">
                <a:solidFill>
                  <a:srgbClr val="3F3F3F"/>
                </a:solidFill>
                <a:latin typeface="Open Sans"/>
                <a:ea typeface="Open Sans"/>
                <a:cs typeface="Open Sans"/>
                <a:sym typeface="Open Sans"/>
              </a:rPr>
              <a:t> notation defines a lower bound of an algorithm; it binds a function only from levels below. </a:t>
            </a:r>
            <a:endParaRPr sz="1400" b="0" i="0" u="none" strike="noStrike" cap="none">
              <a:solidFill>
                <a:srgbClr val="3F3F3F"/>
              </a:solidFill>
              <a:latin typeface="Arial"/>
              <a:ea typeface="Arial"/>
              <a:cs typeface="Arial"/>
              <a:sym typeface="Arial"/>
            </a:endParaRPr>
          </a:p>
        </p:txBody>
      </p:sp>
      <p:sp>
        <p:nvSpPr>
          <p:cNvPr id="710" name="Google Shape;710;p38"/>
          <p:cNvSpPr/>
          <p:nvPr/>
        </p:nvSpPr>
        <p:spPr>
          <a:xfrm>
            <a:off x="8494364" y="2140880"/>
            <a:ext cx="6366003" cy="5299555"/>
          </a:xfrm>
          <a:prstGeom prst="rect">
            <a:avLst/>
          </a:prstGeom>
          <a:solidFill>
            <a:schemeClr val="lt1"/>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11" name="Google Shape;711;p38"/>
          <p:cNvSpPr txBox="1"/>
          <p:nvPr/>
        </p:nvSpPr>
        <p:spPr>
          <a:xfrm>
            <a:off x="1242548" y="5212228"/>
            <a:ext cx="6366003" cy="15617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If a running time is  Ω(f(n)) for a function f(n), then for the larger n, the running time is at most k.f(n) for constant k value. </a:t>
            </a:r>
            <a:endParaRPr sz="1400" b="0" i="0" u="none" strike="noStrike" cap="none">
              <a:solidFill>
                <a:srgbClr val="3F3F3F"/>
              </a:solidFill>
              <a:latin typeface="Arial"/>
              <a:ea typeface="Arial"/>
              <a:cs typeface="Arial"/>
              <a:sym typeface="Arial"/>
            </a:endParaRPr>
          </a:p>
        </p:txBody>
      </p:sp>
      <p:sp>
        <p:nvSpPr>
          <p:cNvPr id="712" name="Google Shape;712;p38"/>
          <p:cNvSpPr txBox="1"/>
          <p:nvPr/>
        </p:nvSpPr>
        <p:spPr>
          <a:xfrm>
            <a:off x="10615396" y="6897754"/>
            <a:ext cx="6366003" cy="45621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Open Sans ExtraBold"/>
                <a:ea typeface="Open Sans ExtraBold"/>
                <a:cs typeface="Open Sans ExtraBold"/>
                <a:sym typeface="Open Sans ExtraBold"/>
              </a:rPr>
              <a:t>Example: k.f(n)</a:t>
            </a:r>
            <a:endParaRPr sz="1400" b="0" i="0" u="none" strike="noStrike" cap="none">
              <a:solidFill>
                <a:srgbClr val="000000"/>
              </a:solidFill>
              <a:latin typeface="Arial"/>
              <a:ea typeface="Arial"/>
              <a:cs typeface="Arial"/>
              <a:sym typeface="Arial"/>
            </a:endParaRPr>
          </a:p>
        </p:txBody>
      </p:sp>
      <p:pic>
        <p:nvPicPr>
          <p:cNvPr id="713" name="Google Shape;713;p38"/>
          <p:cNvPicPr preferRelativeResize="0"/>
          <p:nvPr/>
        </p:nvPicPr>
        <p:blipFill rotWithShape="1">
          <a:blip r:embed="rId3">
            <a:alphaModFix/>
          </a:blip>
          <a:srcRect/>
          <a:stretch/>
        </p:blipFill>
        <p:spPr>
          <a:xfrm>
            <a:off x="8958421" y="3052739"/>
            <a:ext cx="5437887" cy="3475835"/>
          </a:xfrm>
          <a:prstGeom prst="rect">
            <a:avLst/>
          </a:prstGeom>
          <a:noFill/>
          <a:ln>
            <a:noFill/>
          </a:ln>
        </p:spPr>
      </p:pic>
      <p:sp>
        <p:nvSpPr>
          <p:cNvPr id="714" name="Google Shape;714;p38"/>
          <p:cNvSpPr txBox="1"/>
          <p:nvPr/>
        </p:nvSpPr>
        <p:spPr>
          <a:xfrm>
            <a:off x="5681805" y="8897779"/>
            <a:ext cx="13270130" cy="24622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Open Sans ExtraBold"/>
                <a:ea typeface="Open Sans ExtraBold"/>
                <a:cs typeface="Open Sans ExtraBold"/>
                <a:sym typeface="Open Sans ExtraBold"/>
              </a:rPr>
              <a:t>Source: </a:t>
            </a:r>
            <a:r>
              <a:rPr lang="en-US" sz="1000" b="0" i="0" u="sng" strike="noStrike" cap="none">
                <a:solidFill>
                  <a:schemeClr val="dk1"/>
                </a:solidFill>
                <a:latin typeface="Arial"/>
                <a:ea typeface="Arial"/>
                <a:cs typeface="Arial"/>
                <a:sym typeface="Arial"/>
                <a:hlinkClick r:id="rId4"/>
              </a:rPr>
              <a:t>https://www.khanacademy.org/computing/computer-science/algorithms/asymptotic-notation</a:t>
            </a:r>
            <a:endParaRPr sz="1000" b="0" i="0" u="none" strike="noStrike" cap="none">
              <a:solidFill>
                <a:schemeClr val="dk1"/>
              </a:solidFill>
              <a:latin typeface="Open Sans ExtraBold"/>
              <a:ea typeface="Open Sans ExtraBold"/>
              <a:cs typeface="Open Sans ExtraBold"/>
              <a:sym typeface="Open Sans ExtraBold"/>
            </a:endParaRPr>
          </a:p>
        </p:txBody>
      </p:sp>
      <p:pic>
        <p:nvPicPr>
          <p:cNvPr id="715" name="Google Shape;715;p38"/>
          <p:cNvPicPr preferRelativeResize="0"/>
          <p:nvPr/>
        </p:nvPicPr>
        <p:blipFill rotWithShape="1">
          <a:blip r:embed="rId5">
            <a:alphaModFix/>
          </a:blip>
          <a:srcRect/>
          <a:stretch/>
        </p:blipFill>
        <p:spPr>
          <a:xfrm>
            <a:off x="6276678" y="603159"/>
            <a:ext cx="3708250" cy="365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39"/>
          <p:cNvSpPr txBox="1">
            <a:spLocks noGrp="1"/>
          </p:cNvSpPr>
          <p:nvPr>
            <p:ph type="body" idx="1"/>
          </p:nvPr>
        </p:nvSpPr>
        <p:spPr>
          <a:xfrm>
            <a:off x="1432121" y="2043972"/>
            <a:ext cx="8099408" cy="780296"/>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US"/>
              <a:t>Searching algorithms are used to check for an element or retrieve an element from a data structure.</a:t>
            </a:r>
            <a:endParaRPr/>
          </a:p>
        </p:txBody>
      </p:sp>
      <p:sp>
        <p:nvSpPr>
          <p:cNvPr id="722" name="Google Shape;722;p39"/>
          <p:cNvSpPr txBox="1">
            <a:spLocks noGrp="1"/>
          </p:cNvSpPr>
          <p:nvPr>
            <p:ph type="body" idx="2"/>
          </p:nvPr>
        </p:nvSpPr>
        <p:spPr>
          <a:xfrm>
            <a:off x="1432121" y="3148859"/>
            <a:ext cx="8099408" cy="944159"/>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US"/>
              <a:t>We can use a linear search, binary search, or an exponential search to search the element from the respective data structure.</a:t>
            </a:r>
            <a:endParaRPr/>
          </a:p>
        </p:txBody>
      </p:sp>
      <p:sp>
        <p:nvSpPr>
          <p:cNvPr id="723" name="Google Shape;723;p39"/>
          <p:cNvSpPr txBox="1">
            <a:spLocks noGrp="1"/>
          </p:cNvSpPr>
          <p:nvPr>
            <p:ph type="body" idx="3"/>
          </p:nvPr>
        </p:nvSpPr>
        <p:spPr>
          <a:xfrm>
            <a:off x="1432121" y="4572000"/>
            <a:ext cx="8099408" cy="586248"/>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US"/>
              <a:t>Sorting algorithms are used to rearrange the array or a list of elements. </a:t>
            </a:r>
            <a:endParaRPr/>
          </a:p>
        </p:txBody>
      </p:sp>
      <p:sp>
        <p:nvSpPr>
          <p:cNvPr id="724" name="Google Shape;724;p39"/>
          <p:cNvSpPr txBox="1">
            <a:spLocks noGrp="1"/>
          </p:cNvSpPr>
          <p:nvPr>
            <p:ph type="body" idx="4"/>
          </p:nvPr>
        </p:nvSpPr>
        <p:spPr>
          <a:xfrm>
            <a:off x="1432121" y="5602737"/>
            <a:ext cx="8099408" cy="780296"/>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US">
                <a:latin typeface="Open Sans"/>
                <a:ea typeface="Open Sans"/>
                <a:cs typeface="Open Sans"/>
                <a:sym typeface="Open Sans"/>
              </a:rPr>
              <a:t>To analyze the complexity of any algorithm in terms of time and space, asymptotic notations are used. </a:t>
            </a:r>
            <a:r>
              <a:rPr lang="en-US"/>
              <a:t>E</a:t>
            </a:r>
            <a:r>
              <a:rPr lang="en-US">
                <a:latin typeface="Open Sans"/>
                <a:ea typeface="Open Sans"/>
                <a:cs typeface="Open Sans"/>
                <a:sym typeface="Open Sans"/>
              </a:rPr>
              <a:t>xample: ʘ notation, </a:t>
            </a:r>
            <a:r>
              <a:rPr lang="en-US" i="1">
                <a:latin typeface="Open Sans"/>
                <a:ea typeface="Open Sans"/>
                <a:cs typeface="Open Sans"/>
                <a:sym typeface="Open Sans"/>
              </a:rPr>
              <a:t>Big O </a:t>
            </a:r>
            <a:r>
              <a:rPr lang="en-US">
                <a:latin typeface="Open Sans"/>
                <a:ea typeface="Open Sans"/>
                <a:cs typeface="Open Sans"/>
                <a:sym typeface="Open Sans"/>
              </a:rPr>
              <a:t>notation, and big </a:t>
            </a:r>
            <a:r>
              <a:rPr lang="en-US" i="1">
                <a:latin typeface="Open Sans"/>
                <a:ea typeface="Open Sans"/>
                <a:cs typeface="Open Sans"/>
                <a:sym typeface="Open Sans"/>
              </a:rPr>
              <a:t>Ω</a:t>
            </a:r>
            <a:r>
              <a:rPr lang="en-US">
                <a:latin typeface="Open Sans"/>
                <a:ea typeface="Open Sans"/>
                <a:cs typeface="Open Sans"/>
                <a:sym typeface="Open Sans"/>
              </a:rPr>
              <a:t> notation. </a:t>
            </a:r>
            <a:endParaRPr/>
          </a:p>
        </p:txBody>
      </p:sp>
      <p:pic>
        <p:nvPicPr>
          <p:cNvPr id="725" name="Google Shape;725;p39"/>
          <p:cNvPicPr preferRelativeResize="0"/>
          <p:nvPr/>
        </p:nvPicPr>
        <p:blipFill rotWithShape="1">
          <a:blip r:embed="rId3">
            <a:alphaModFix/>
          </a:blip>
          <a:srcRect/>
          <a:stretch/>
        </p:blipFill>
        <p:spPr>
          <a:xfrm>
            <a:off x="913063" y="2189453"/>
            <a:ext cx="489335" cy="489335"/>
          </a:xfrm>
          <a:prstGeom prst="rect">
            <a:avLst/>
          </a:prstGeom>
          <a:noFill/>
          <a:ln>
            <a:noFill/>
          </a:ln>
        </p:spPr>
      </p:pic>
      <p:pic>
        <p:nvPicPr>
          <p:cNvPr id="726" name="Google Shape;726;p39"/>
          <p:cNvPicPr preferRelativeResize="0"/>
          <p:nvPr/>
        </p:nvPicPr>
        <p:blipFill rotWithShape="1">
          <a:blip r:embed="rId3">
            <a:alphaModFix/>
          </a:blip>
          <a:srcRect/>
          <a:stretch/>
        </p:blipFill>
        <p:spPr>
          <a:xfrm>
            <a:off x="913063" y="3376272"/>
            <a:ext cx="489335" cy="489335"/>
          </a:xfrm>
          <a:prstGeom prst="rect">
            <a:avLst/>
          </a:prstGeom>
          <a:noFill/>
          <a:ln>
            <a:noFill/>
          </a:ln>
        </p:spPr>
      </p:pic>
      <p:pic>
        <p:nvPicPr>
          <p:cNvPr id="727" name="Google Shape;727;p39"/>
          <p:cNvPicPr preferRelativeResize="0"/>
          <p:nvPr/>
        </p:nvPicPr>
        <p:blipFill rotWithShape="1">
          <a:blip r:embed="rId3">
            <a:alphaModFix/>
          </a:blip>
          <a:srcRect/>
          <a:stretch/>
        </p:blipFill>
        <p:spPr>
          <a:xfrm>
            <a:off x="913063" y="5748218"/>
            <a:ext cx="489335" cy="489335"/>
          </a:xfrm>
          <a:prstGeom prst="rect">
            <a:avLst/>
          </a:prstGeom>
          <a:noFill/>
          <a:ln>
            <a:noFill/>
          </a:ln>
        </p:spPr>
      </p:pic>
      <p:pic>
        <p:nvPicPr>
          <p:cNvPr id="728" name="Google Shape;728;p39"/>
          <p:cNvPicPr preferRelativeResize="0"/>
          <p:nvPr/>
        </p:nvPicPr>
        <p:blipFill rotWithShape="1">
          <a:blip r:embed="rId3">
            <a:alphaModFix/>
          </a:blip>
          <a:srcRect/>
          <a:stretch/>
        </p:blipFill>
        <p:spPr>
          <a:xfrm>
            <a:off x="913063" y="4601578"/>
            <a:ext cx="489335" cy="48933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738" name="Google Shape;738;p4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sorting algorithms can be used to sort a random linked list with the minimum time complexity?</a:t>
            </a:r>
            <a:endParaRPr/>
          </a:p>
        </p:txBody>
      </p:sp>
      <p:sp>
        <p:nvSpPr>
          <p:cNvPr id="739" name="Google Shape;739;p4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Insertion Sort</a:t>
            </a:r>
            <a:endParaRPr/>
          </a:p>
        </p:txBody>
      </p:sp>
      <p:sp>
        <p:nvSpPr>
          <p:cNvPr id="740" name="Google Shape;740;p4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Quick Sort</a:t>
            </a:r>
            <a:endParaRPr/>
          </a:p>
        </p:txBody>
      </p:sp>
      <p:sp>
        <p:nvSpPr>
          <p:cNvPr id="741" name="Google Shape;741;p4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Heap Sort</a:t>
            </a:r>
            <a:endParaRPr/>
          </a:p>
        </p:txBody>
      </p:sp>
      <p:sp>
        <p:nvSpPr>
          <p:cNvPr id="742" name="Google Shape;742;p4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Merge Sort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748" name="Google Shape;748;p4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sorting algorithms can be used to sort a random linked list with the minimum time complexity?</a:t>
            </a:r>
            <a:endParaRPr/>
          </a:p>
        </p:txBody>
      </p:sp>
      <p:sp>
        <p:nvSpPr>
          <p:cNvPr id="749" name="Google Shape;749;p4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Merge Sort</a:t>
            </a:r>
            <a:endParaRPr/>
          </a:p>
        </p:txBody>
      </p:sp>
      <p:sp>
        <p:nvSpPr>
          <p:cNvPr id="750" name="Google Shape;750;p4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Insertion Sort</a:t>
            </a:r>
            <a:endParaRPr/>
          </a:p>
        </p:txBody>
      </p:sp>
      <p:sp>
        <p:nvSpPr>
          <p:cNvPr id="751" name="Google Shape;751;p4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Quick Sort</a:t>
            </a:r>
            <a:endParaRPr/>
          </a:p>
        </p:txBody>
      </p:sp>
      <p:sp>
        <p:nvSpPr>
          <p:cNvPr id="752" name="Google Shape;752;p4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Heap Sort</a:t>
            </a:r>
            <a:endParaRPr/>
          </a:p>
        </p:txBody>
      </p:sp>
      <p:sp>
        <p:nvSpPr>
          <p:cNvPr id="753" name="Google Shape;753;p4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Merge Sort</a:t>
            </a:r>
            <a:endParaRPr/>
          </a:p>
        </p:txBody>
      </p:sp>
      <p:sp>
        <p:nvSpPr>
          <p:cNvPr id="754" name="Google Shape;754;p42"/>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US" sz="2000" b="1">
                <a:solidFill>
                  <a:srgbClr val="3F3F3F"/>
                </a:solidFill>
                <a:latin typeface="Open Sans"/>
                <a:ea typeface="Open Sans"/>
                <a:cs typeface="Open Sans"/>
                <a:sym typeface="Open Sans"/>
              </a:rPr>
              <a:t>Merge sort can be used to sort a random linked list with the minimum time complexity.</a:t>
            </a:r>
            <a:endParaRPr sz="2000" b="1">
              <a:solidFill>
                <a:srgbClr val="3F3F3F"/>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760" name="Google Shape;760;p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must be the ideal size of an array if the height of the tree is l?</a:t>
            </a:r>
            <a:endParaRPr/>
          </a:p>
        </p:txBody>
      </p:sp>
      <p:sp>
        <p:nvSpPr>
          <p:cNvPr id="761" name="Google Shape;761;p4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2^l -1</a:t>
            </a:r>
            <a:endParaRPr/>
          </a:p>
        </p:txBody>
      </p:sp>
      <p:sp>
        <p:nvSpPr>
          <p:cNvPr id="762" name="Google Shape;762;p4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l-1</a:t>
            </a:r>
            <a:endParaRPr/>
          </a:p>
        </p:txBody>
      </p:sp>
      <p:sp>
        <p:nvSpPr>
          <p:cNvPr id="763" name="Google Shape;763;p4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a:t>
            </a:r>
            <a:endParaRPr/>
          </a:p>
        </p:txBody>
      </p:sp>
      <p:sp>
        <p:nvSpPr>
          <p:cNvPr id="764" name="Google Shape;764;p4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2l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770" name="Google Shape;770;p4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What must be the ideal size of an array if the height of the tree is l?</a:t>
            </a:r>
            <a:endParaRPr/>
          </a:p>
        </p:txBody>
      </p:sp>
      <p:sp>
        <p:nvSpPr>
          <p:cNvPr id="771" name="Google Shape;771;p4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2^l-1</a:t>
            </a:r>
            <a:endParaRPr/>
          </a:p>
        </p:txBody>
      </p:sp>
      <p:sp>
        <p:nvSpPr>
          <p:cNvPr id="772" name="Google Shape;772;p4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2^l -1</a:t>
            </a:r>
            <a:endParaRPr/>
          </a:p>
        </p:txBody>
      </p:sp>
      <p:sp>
        <p:nvSpPr>
          <p:cNvPr id="773" name="Google Shape;773;p4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l-1</a:t>
            </a:r>
            <a:endParaRPr/>
          </a:p>
        </p:txBody>
      </p:sp>
      <p:sp>
        <p:nvSpPr>
          <p:cNvPr id="774" name="Google Shape;774;p4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a:t>
            </a:r>
            <a:endParaRPr/>
          </a:p>
        </p:txBody>
      </p:sp>
      <p:sp>
        <p:nvSpPr>
          <p:cNvPr id="775" name="Google Shape;775;p4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2l</a:t>
            </a:r>
            <a:endParaRPr/>
          </a:p>
        </p:txBody>
      </p:sp>
      <p:sp>
        <p:nvSpPr>
          <p:cNvPr id="776" name="Google Shape;776;p44"/>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US" sz="2000" b="1">
                <a:solidFill>
                  <a:srgbClr val="3F3F3F"/>
                </a:solidFill>
                <a:latin typeface="Open Sans"/>
                <a:ea typeface="Open Sans"/>
                <a:cs typeface="Open Sans"/>
                <a:sym typeface="Open Sans"/>
              </a:rPr>
              <a:t>2^|-1 must be the ideal size of an array if the height of the tree is I.</a:t>
            </a:r>
            <a:endParaRPr sz="2000" b="1">
              <a:solidFill>
                <a:srgbClr val="3F3F3F"/>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7"/>
          <p:cNvSpPr/>
          <p:nvPr/>
        </p:nvSpPr>
        <p:spPr>
          <a:xfrm>
            <a:off x="9622971" y="3183985"/>
            <a:ext cx="6139543" cy="3768358"/>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41" name="Google Shape;241;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Linear Search</a:t>
            </a:r>
            <a:endParaRPr/>
          </a:p>
        </p:txBody>
      </p:sp>
      <p:sp>
        <p:nvSpPr>
          <p:cNvPr id="242" name="Google Shape;242;p7"/>
          <p:cNvSpPr txBox="1"/>
          <p:nvPr/>
        </p:nvSpPr>
        <p:spPr>
          <a:xfrm>
            <a:off x="831850" y="1550666"/>
            <a:ext cx="14592300"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Linear search is a simple algorithm. It can be used to search an element or a value in a given array by going through it from the beginning till the element is found. </a:t>
            </a:r>
            <a:endParaRPr sz="1400" b="0" i="0" u="none" strike="noStrike" cap="none">
              <a:solidFill>
                <a:srgbClr val="3F3F3F"/>
              </a:solidFill>
              <a:latin typeface="Arial"/>
              <a:ea typeface="Arial"/>
              <a:cs typeface="Arial"/>
              <a:sym typeface="Arial"/>
            </a:endParaRPr>
          </a:p>
        </p:txBody>
      </p:sp>
      <p:sp>
        <p:nvSpPr>
          <p:cNvPr id="243" name="Google Shape;243;p7"/>
          <p:cNvSpPr txBox="1"/>
          <p:nvPr/>
        </p:nvSpPr>
        <p:spPr>
          <a:xfrm>
            <a:off x="831850" y="3183985"/>
            <a:ext cx="8374568" cy="405854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Approach to linear searching: </a:t>
            </a:r>
            <a:endParaRPr sz="2200" b="1"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1">
              <a:solidFill>
                <a:srgbClr val="3F3F3F"/>
              </a:solidFill>
              <a:latin typeface="Open Sans"/>
              <a:ea typeface="Open Sans"/>
              <a:cs typeface="Open Sans"/>
              <a:sym typeface="Open Sans"/>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Start from the leftmost element of an array.</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Compare the element, say X, with each element of the array. </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the X matches with an element, return the index. </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the X does not match with any of the elements, return -1.</a:t>
            </a:r>
            <a:endParaRPr sz="1400" b="0" i="0" u="none" strike="noStrike" cap="none">
              <a:solidFill>
                <a:srgbClr val="3F3F3F"/>
              </a:solidFill>
              <a:latin typeface="Arial"/>
              <a:ea typeface="Arial"/>
              <a:cs typeface="Arial"/>
              <a:sym typeface="Arial"/>
            </a:endParaRPr>
          </a:p>
          <a:p>
            <a:pPr marL="342900" marR="0" lvl="0" indent="-203200" algn="just"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44" name="Google Shape;244;p7"/>
          <p:cNvSpPr/>
          <p:nvPr/>
        </p:nvSpPr>
        <p:spPr>
          <a:xfrm>
            <a:off x="10388525" y="5085181"/>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45" name="Google Shape;245;p7"/>
          <p:cNvSpPr/>
          <p:nvPr/>
        </p:nvSpPr>
        <p:spPr>
          <a:xfrm>
            <a:off x="11335582" y="5085181"/>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511</a:t>
            </a:r>
            <a:endParaRPr sz="1400" b="0" i="0" u="none" strike="noStrike" cap="none">
              <a:solidFill>
                <a:srgbClr val="000000"/>
              </a:solidFill>
              <a:latin typeface="Arial"/>
              <a:ea typeface="Arial"/>
              <a:cs typeface="Arial"/>
              <a:sym typeface="Arial"/>
            </a:endParaRPr>
          </a:p>
        </p:txBody>
      </p:sp>
      <p:sp>
        <p:nvSpPr>
          <p:cNvPr id="246" name="Google Shape;246;p7"/>
          <p:cNvSpPr/>
          <p:nvPr/>
        </p:nvSpPr>
        <p:spPr>
          <a:xfrm>
            <a:off x="12263978" y="5085182"/>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sp>
        <p:nvSpPr>
          <p:cNvPr id="247" name="Google Shape;247;p7"/>
          <p:cNvSpPr/>
          <p:nvPr/>
        </p:nvSpPr>
        <p:spPr>
          <a:xfrm>
            <a:off x="13193930" y="5085183"/>
            <a:ext cx="8957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21</a:t>
            </a:r>
            <a:endParaRPr sz="1400" b="0" i="0" u="none" strike="noStrike" cap="none">
              <a:solidFill>
                <a:srgbClr val="000000"/>
              </a:solidFill>
              <a:latin typeface="Arial"/>
              <a:ea typeface="Arial"/>
              <a:cs typeface="Arial"/>
              <a:sym typeface="Arial"/>
            </a:endParaRPr>
          </a:p>
        </p:txBody>
      </p:sp>
      <p:sp>
        <p:nvSpPr>
          <p:cNvPr id="248" name="Google Shape;248;p7"/>
          <p:cNvSpPr/>
          <p:nvPr/>
        </p:nvSpPr>
        <p:spPr>
          <a:xfrm>
            <a:off x="14123880" y="5085183"/>
            <a:ext cx="895739" cy="653143"/>
          </a:xfrm>
          <a:prstGeom prst="rect">
            <a:avLst/>
          </a:prstGeom>
          <a:solidFill>
            <a:srgbClr val="C55A1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20</a:t>
            </a:r>
            <a:endParaRPr sz="1400" b="0" i="0" u="none" strike="noStrike" cap="none">
              <a:solidFill>
                <a:srgbClr val="000000"/>
              </a:solidFill>
              <a:latin typeface="Arial"/>
              <a:ea typeface="Arial"/>
              <a:cs typeface="Arial"/>
              <a:sym typeface="Arial"/>
            </a:endParaRPr>
          </a:p>
        </p:txBody>
      </p:sp>
      <p:sp>
        <p:nvSpPr>
          <p:cNvPr id="249" name="Google Shape;249;p7"/>
          <p:cNvSpPr txBox="1"/>
          <p:nvPr/>
        </p:nvSpPr>
        <p:spPr>
          <a:xfrm>
            <a:off x="11028363" y="3901397"/>
            <a:ext cx="243075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Search for ‘</a:t>
            </a:r>
            <a:r>
              <a:rPr lang="en-US" sz="2400" b="1" i="0" u="none" strike="noStrike" cap="none">
                <a:solidFill>
                  <a:schemeClr val="dk1"/>
                </a:solidFill>
                <a:latin typeface="Open Sans ExtraBold"/>
                <a:ea typeface="Open Sans ExtraBold"/>
                <a:cs typeface="Open Sans ExtraBold"/>
                <a:sym typeface="Open Sans ExtraBold"/>
              </a:rPr>
              <a:t>20</a:t>
            </a:r>
            <a:r>
              <a:rPr lang="en-US" sz="2400" b="0" i="0" u="none" strike="noStrike" cap="none">
                <a:solidFill>
                  <a:schemeClr val="dk1"/>
                </a:solidFill>
                <a:latin typeface="Open Sans ExtraBold"/>
                <a:ea typeface="Open Sans ExtraBold"/>
                <a:cs typeface="Open Sans ExtraBold"/>
                <a:sym typeface="Open Sans ExtraBold"/>
              </a:rPr>
              <a:t>’</a:t>
            </a:r>
            <a:endParaRPr sz="1400" b="0" i="0" u="none" strike="noStrike" cap="none">
              <a:solidFill>
                <a:srgbClr val="000000"/>
              </a:solidFill>
              <a:latin typeface="Arial"/>
              <a:ea typeface="Arial"/>
              <a:cs typeface="Arial"/>
              <a:sym typeface="Arial"/>
            </a:endParaRPr>
          </a:p>
        </p:txBody>
      </p:sp>
      <p:sp>
        <p:nvSpPr>
          <p:cNvPr id="250" name="Google Shape;250;p7"/>
          <p:cNvSpPr/>
          <p:nvPr/>
        </p:nvSpPr>
        <p:spPr>
          <a:xfrm rot="-2974699">
            <a:off x="10565756" y="4648064"/>
            <a:ext cx="1519185" cy="1527376"/>
          </a:xfrm>
          <a:prstGeom prst="arc">
            <a:avLst>
              <a:gd name="adj1" fmla="val 16200000"/>
              <a:gd name="adj2" fmla="val 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7"/>
          <p:cNvSpPr/>
          <p:nvPr/>
        </p:nvSpPr>
        <p:spPr>
          <a:xfrm rot="-2556485">
            <a:off x="11559239" y="4620450"/>
            <a:ext cx="1519185" cy="1527376"/>
          </a:xfrm>
          <a:prstGeom prst="arc">
            <a:avLst>
              <a:gd name="adj1" fmla="val 16200000"/>
              <a:gd name="adj2" fmla="val 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7"/>
          <p:cNvSpPr/>
          <p:nvPr/>
        </p:nvSpPr>
        <p:spPr>
          <a:xfrm rot="-2655136">
            <a:off x="12620020" y="4628724"/>
            <a:ext cx="1519185" cy="1527376"/>
          </a:xfrm>
          <a:prstGeom prst="arc">
            <a:avLst>
              <a:gd name="adj1" fmla="val 16200000"/>
              <a:gd name="adj2" fmla="val 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7"/>
          <p:cNvSpPr txBox="1"/>
          <p:nvPr/>
        </p:nvSpPr>
        <p:spPr>
          <a:xfrm>
            <a:off x="10726632" y="5780327"/>
            <a:ext cx="425653"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0</a:t>
            </a:r>
            <a:endParaRPr sz="1400" b="0" i="0" u="none" strike="noStrike" cap="none">
              <a:solidFill>
                <a:srgbClr val="000000"/>
              </a:solidFill>
              <a:latin typeface="Arial"/>
              <a:ea typeface="Arial"/>
              <a:cs typeface="Arial"/>
              <a:sym typeface="Arial"/>
            </a:endParaRPr>
          </a:p>
        </p:txBody>
      </p:sp>
      <p:sp>
        <p:nvSpPr>
          <p:cNvPr id="254" name="Google Shape;254;p7"/>
          <p:cNvSpPr txBox="1"/>
          <p:nvPr/>
        </p:nvSpPr>
        <p:spPr>
          <a:xfrm flipH="1">
            <a:off x="13534207" y="5755398"/>
            <a:ext cx="374491"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3</a:t>
            </a:r>
            <a:endParaRPr sz="1400" b="0" i="0" u="none" strike="noStrike" cap="none">
              <a:solidFill>
                <a:srgbClr val="000000"/>
              </a:solidFill>
              <a:latin typeface="Arial"/>
              <a:ea typeface="Arial"/>
              <a:cs typeface="Arial"/>
              <a:sym typeface="Arial"/>
            </a:endParaRPr>
          </a:p>
        </p:txBody>
      </p:sp>
      <p:sp>
        <p:nvSpPr>
          <p:cNvPr id="255" name="Google Shape;255;p7"/>
          <p:cNvSpPr txBox="1"/>
          <p:nvPr/>
        </p:nvSpPr>
        <p:spPr>
          <a:xfrm>
            <a:off x="14401981" y="5780326"/>
            <a:ext cx="471176"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4</a:t>
            </a:r>
            <a:endParaRPr sz="1400" b="0" i="0" u="none" strike="noStrike" cap="none">
              <a:solidFill>
                <a:srgbClr val="000000"/>
              </a:solidFill>
              <a:latin typeface="Arial"/>
              <a:ea typeface="Arial"/>
              <a:cs typeface="Arial"/>
              <a:sym typeface="Arial"/>
            </a:endParaRPr>
          </a:p>
        </p:txBody>
      </p:sp>
      <p:sp>
        <p:nvSpPr>
          <p:cNvPr id="256" name="Google Shape;256;p7"/>
          <p:cNvSpPr txBox="1"/>
          <p:nvPr/>
        </p:nvSpPr>
        <p:spPr>
          <a:xfrm>
            <a:off x="12507058" y="5755103"/>
            <a:ext cx="383520"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2</a:t>
            </a:r>
            <a:endParaRPr sz="1400" b="0" i="0" u="none" strike="noStrike" cap="none">
              <a:solidFill>
                <a:srgbClr val="000000"/>
              </a:solidFill>
              <a:latin typeface="Arial"/>
              <a:ea typeface="Arial"/>
              <a:cs typeface="Arial"/>
              <a:sym typeface="Arial"/>
            </a:endParaRPr>
          </a:p>
        </p:txBody>
      </p:sp>
      <p:sp>
        <p:nvSpPr>
          <p:cNvPr id="257" name="Google Shape;257;p7"/>
          <p:cNvSpPr txBox="1"/>
          <p:nvPr/>
        </p:nvSpPr>
        <p:spPr>
          <a:xfrm>
            <a:off x="11574630" y="5780327"/>
            <a:ext cx="547025"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1</a:t>
            </a:r>
            <a:endParaRPr sz="1400" b="0" i="0" u="none" strike="noStrike" cap="none">
              <a:solidFill>
                <a:srgbClr val="000000"/>
              </a:solidFill>
              <a:latin typeface="Arial"/>
              <a:ea typeface="Arial"/>
              <a:cs typeface="Arial"/>
              <a:sym typeface="Arial"/>
            </a:endParaRPr>
          </a:p>
        </p:txBody>
      </p:sp>
      <p:sp>
        <p:nvSpPr>
          <p:cNvPr id="258" name="Google Shape;258;p7"/>
          <p:cNvSpPr/>
          <p:nvPr/>
        </p:nvSpPr>
        <p:spPr>
          <a:xfrm>
            <a:off x="14482566" y="4654550"/>
            <a:ext cx="155006" cy="336892"/>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59" name="Google Shape;259;p7"/>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4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782" name="Google Shape;782;p4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the worst-case time complexity of a linear search? </a:t>
            </a:r>
            <a:endParaRPr/>
          </a:p>
        </p:txBody>
      </p:sp>
      <p:sp>
        <p:nvSpPr>
          <p:cNvPr id="783" name="Google Shape;783;p4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O(1)</a:t>
            </a:r>
            <a:endParaRPr/>
          </a:p>
        </p:txBody>
      </p:sp>
      <p:sp>
        <p:nvSpPr>
          <p:cNvPr id="784" name="Google Shape;784;p4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a:t>
            </a:r>
            <a:endParaRPr/>
          </a:p>
        </p:txBody>
      </p:sp>
      <p:sp>
        <p:nvSpPr>
          <p:cNvPr id="785" name="Google Shape;785;p4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O(log n)</a:t>
            </a:r>
            <a:endParaRPr/>
          </a:p>
        </p:txBody>
      </p:sp>
      <p:sp>
        <p:nvSpPr>
          <p:cNvPr id="786" name="Google Shape;786;p4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792" name="Google Shape;792;p4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the worst-case time complexity of a linear search? </a:t>
            </a:r>
            <a:endParaRPr/>
          </a:p>
        </p:txBody>
      </p:sp>
      <p:sp>
        <p:nvSpPr>
          <p:cNvPr id="793" name="Google Shape;793;p4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O(n^2)</a:t>
            </a:r>
            <a:endParaRPr/>
          </a:p>
        </p:txBody>
      </p:sp>
      <p:sp>
        <p:nvSpPr>
          <p:cNvPr id="794" name="Google Shape;794;p4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O(1)</a:t>
            </a:r>
            <a:endParaRPr/>
          </a:p>
        </p:txBody>
      </p:sp>
      <p:sp>
        <p:nvSpPr>
          <p:cNvPr id="795" name="Google Shape;795;p4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a:t>
            </a:r>
            <a:endParaRPr/>
          </a:p>
        </p:txBody>
      </p:sp>
      <p:sp>
        <p:nvSpPr>
          <p:cNvPr id="796" name="Google Shape;796;p4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O(log n)</a:t>
            </a:r>
            <a:endParaRPr/>
          </a:p>
        </p:txBody>
      </p:sp>
      <p:sp>
        <p:nvSpPr>
          <p:cNvPr id="797" name="Google Shape;797;p4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O(n^2)</a:t>
            </a:r>
            <a:endParaRPr/>
          </a:p>
        </p:txBody>
      </p:sp>
      <p:sp>
        <p:nvSpPr>
          <p:cNvPr id="798" name="Google Shape;798;p46"/>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US" sz="2000" b="1">
                <a:solidFill>
                  <a:srgbClr val="3F3F3F"/>
                </a:solidFill>
                <a:latin typeface="Open Sans"/>
                <a:ea typeface="Open Sans"/>
                <a:cs typeface="Open Sans"/>
                <a:sym typeface="Open Sans"/>
              </a:rPr>
              <a:t>O(n^2) is the worst-case time complexity of a linear search.</a:t>
            </a:r>
            <a:endParaRPr sz="2000" b="1">
              <a:solidFill>
                <a:srgbClr val="3F3F3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804" name="Google Shape;804;p4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Stack data structures work in a _________ manner.</a:t>
            </a:r>
            <a:endParaRPr/>
          </a:p>
        </p:txBody>
      </p:sp>
      <p:sp>
        <p:nvSpPr>
          <p:cNvPr id="805" name="Google Shape;805;p4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LIFO</a:t>
            </a:r>
            <a:endParaRPr/>
          </a:p>
        </p:txBody>
      </p:sp>
      <p:sp>
        <p:nvSpPr>
          <p:cNvPr id="806" name="Google Shape;806;p4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FIFO</a:t>
            </a:r>
            <a:endParaRPr/>
          </a:p>
          <a:p>
            <a:pPr marL="50800" lvl="0" indent="0" algn="l" rtl="0">
              <a:lnSpc>
                <a:spcPct val="90000"/>
              </a:lnSpc>
              <a:spcBef>
                <a:spcPts val="1000"/>
              </a:spcBef>
              <a:spcAft>
                <a:spcPts val="0"/>
              </a:spcAft>
              <a:buSzPts val="2800"/>
              <a:buNone/>
            </a:pPr>
            <a:endParaRPr/>
          </a:p>
        </p:txBody>
      </p:sp>
      <p:sp>
        <p:nvSpPr>
          <p:cNvPr id="807" name="Google Shape;807;p4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FILO</a:t>
            </a:r>
            <a:endParaRPr/>
          </a:p>
        </p:txBody>
      </p:sp>
      <p:sp>
        <p:nvSpPr>
          <p:cNvPr id="808" name="Google Shape;808;p4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4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814" name="Google Shape;814;p4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Stack data structures work in a _________ manner.</a:t>
            </a:r>
            <a:endParaRPr/>
          </a:p>
        </p:txBody>
      </p:sp>
      <p:sp>
        <p:nvSpPr>
          <p:cNvPr id="815" name="Google Shape;815;p4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LIFO</a:t>
            </a:r>
            <a:endParaRPr/>
          </a:p>
        </p:txBody>
      </p:sp>
      <p:sp>
        <p:nvSpPr>
          <p:cNvPr id="816" name="Google Shape;816;p4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LIFO</a:t>
            </a:r>
            <a:endParaRPr/>
          </a:p>
        </p:txBody>
      </p:sp>
      <p:sp>
        <p:nvSpPr>
          <p:cNvPr id="817" name="Google Shape;817;p4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FIFO</a:t>
            </a:r>
            <a:endParaRPr/>
          </a:p>
          <a:p>
            <a:pPr marL="50800" lvl="0" indent="0" algn="l" rtl="0">
              <a:lnSpc>
                <a:spcPct val="90000"/>
              </a:lnSpc>
              <a:spcBef>
                <a:spcPts val="1000"/>
              </a:spcBef>
              <a:spcAft>
                <a:spcPts val="0"/>
              </a:spcAft>
              <a:buSzPts val="2800"/>
              <a:buNone/>
            </a:pPr>
            <a:endParaRPr/>
          </a:p>
        </p:txBody>
      </p:sp>
      <p:sp>
        <p:nvSpPr>
          <p:cNvPr id="818" name="Google Shape;818;p4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FILO</a:t>
            </a:r>
            <a:endParaRPr/>
          </a:p>
        </p:txBody>
      </p:sp>
      <p:sp>
        <p:nvSpPr>
          <p:cNvPr id="819" name="Google Shape;819;p4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
        <p:nvSpPr>
          <p:cNvPr id="820" name="Google Shape;820;p48"/>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US" sz="2000" b="1">
                <a:solidFill>
                  <a:srgbClr val="3F3F3F"/>
                </a:solidFill>
                <a:latin typeface="Open Sans"/>
                <a:ea typeface="Open Sans"/>
                <a:cs typeface="Open Sans"/>
                <a:sym typeface="Open Sans"/>
              </a:rPr>
              <a:t>Stack data structures work in a LIFO manner.</a:t>
            </a:r>
            <a:endParaRPr sz="2000" b="1">
              <a:solidFill>
                <a:srgbClr val="3F3F3F"/>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826" name="Google Shape;826;p4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Heap is an example of a _______ </a:t>
            </a:r>
            <a:endParaRPr/>
          </a:p>
        </p:txBody>
      </p:sp>
      <p:sp>
        <p:nvSpPr>
          <p:cNvPr id="827" name="Google Shape;827;p4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Complete Binary Tree</a:t>
            </a:r>
            <a:endParaRPr/>
          </a:p>
        </p:txBody>
      </p:sp>
      <p:sp>
        <p:nvSpPr>
          <p:cNvPr id="828" name="Google Shape;828;p4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Spanning Tree</a:t>
            </a:r>
            <a:endParaRPr/>
          </a:p>
        </p:txBody>
      </p:sp>
      <p:sp>
        <p:nvSpPr>
          <p:cNvPr id="829" name="Google Shape;829;p4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Sparse Tree</a:t>
            </a:r>
            <a:endParaRPr/>
          </a:p>
        </p:txBody>
      </p:sp>
      <p:sp>
        <p:nvSpPr>
          <p:cNvPr id="830" name="Google Shape;830;p4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Binary Search Tree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836" name="Google Shape;836;p5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Heap is an example of a _______ </a:t>
            </a:r>
            <a:endParaRPr/>
          </a:p>
        </p:txBody>
      </p:sp>
      <p:sp>
        <p:nvSpPr>
          <p:cNvPr id="837" name="Google Shape;837;p5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Complete Binary Tree</a:t>
            </a:r>
            <a:endParaRPr/>
          </a:p>
        </p:txBody>
      </p:sp>
      <p:sp>
        <p:nvSpPr>
          <p:cNvPr id="838" name="Google Shape;838;p5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Complete Binary Tree</a:t>
            </a:r>
            <a:endParaRPr/>
          </a:p>
        </p:txBody>
      </p:sp>
      <p:sp>
        <p:nvSpPr>
          <p:cNvPr id="839" name="Google Shape;839;p5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Spanning Tree</a:t>
            </a:r>
            <a:endParaRPr/>
          </a:p>
        </p:txBody>
      </p:sp>
      <p:sp>
        <p:nvSpPr>
          <p:cNvPr id="840" name="Google Shape;840;p5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Sparse Tree</a:t>
            </a:r>
            <a:endParaRPr/>
          </a:p>
        </p:txBody>
      </p:sp>
      <p:sp>
        <p:nvSpPr>
          <p:cNvPr id="841" name="Google Shape;841;p5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Binary Search Tree</a:t>
            </a:r>
            <a:endParaRPr/>
          </a:p>
        </p:txBody>
      </p:sp>
      <p:sp>
        <p:nvSpPr>
          <p:cNvPr id="842" name="Google Shape;842;p50"/>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US" sz="2000" b="1">
                <a:solidFill>
                  <a:srgbClr val="3F3F3F"/>
                </a:solidFill>
                <a:latin typeface="Open Sans"/>
                <a:ea typeface="Open Sans"/>
                <a:cs typeface="Open Sans"/>
                <a:sym typeface="Open Sans"/>
              </a:rPr>
              <a:t>Heap is an example of a complete binary tree.</a:t>
            </a:r>
            <a:endParaRPr sz="2000" b="1">
              <a:solidFill>
                <a:srgbClr val="3F3F3F"/>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51"/>
          <p:cNvSpPr txBox="1"/>
          <p:nvPr/>
        </p:nvSpPr>
        <p:spPr>
          <a:xfrm>
            <a:off x="12404036" y="1424102"/>
            <a:ext cx="3518062" cy="44445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
        <p:nvSpPr>
          <p:cNvPr id="849" name="Google Shape;849;p51"/>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t>Fix Bugs of the Application</a:t>
            </a:r>
            <a:endParaRPr>
              <a:solidFill>
                <a:schemeClr val="lt1"/>
              </a:solidFill>
              <a:latin typeface="Open Sans"/>
              <a:ea typeface="Open Sans"/>
              <a:cs typeface="Open Sans"/>
              <a:sym typeface="Open Sans"/>
            </a:endParaRPr>
          </a:p>
        </p:txBody>
      </p:sp>
      <p:sp>
        <p:nvSpPr>
          <p:cNvPr id="850" name="Google Shape;850;p51"/>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lvl="0" indent="0" algn="l" rtl="0">
              <a:lnSpc>
                <a:spcPct val="107000"/>
              </a:lnSpc>
              <a:spcBef>
                <a:spcPts val="0"/>
              </a:spcBef>
              <a:spcAft>
                <a:spcPts val="0"/>
              </a:spcAft>
              <a:buClr>
                <a:srgbClr val="000000"/>
              </a:buClr>
              <a:buSzPts val="2200"/>
              <a:buNone/>
            </a:pPr>
            <a:r>
              <a:rPr lang="en-US" b="1"/>
              <a:t>Problem Statement:</a:t>
            </a:r>
            <a:endParaRPr/>
          </a:p>
          <a:p>
            <a:pPr marL="0" lvl="0" indent="0" algn="l" rtl="0">
              <a:lnSpc>
                <a:spcPct val="107000"/>
              </a:lnSpc>
              <a:spcBef>
                <a:spcPts val="0"/>
              </a:spcBef>
              <a:spcAft>
                <a:spcPts val="0"/>
              </a:spcAft>
              <a:buNone/>
            </a:pPr>
            <a:r>
              <a:rPr lang="en-US"/>
              <a:t>As a developer, you are asked to fix the bugs of the application using appropriate algorithm.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g8497e3fcbe_0_0"/>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p>
            <a:pPr marL="457200" lvl="0" indent="-317500" algn="l" rtl="0">
              <a:lnSpc>
                <a:spcPct val="250000"/>
              </a:lnSpc>
              <a:spcBef>
                <a:spcPts val="0"/>
              </a:spcBef>
              <a:spcAft>
                <a:spcPts val="0"/>
              </a:spcAft>
              <a:buSzPts val="2200"/>
              <a:buNone/>
            </a:pPr>
            <a:r>
              <a:rPr lang="en-US" b="1"/>
              <a:t>You should know: </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Agile and scrum core concepts</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Fundamental concepts of Git and GitHub</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Basics of Java programming</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Implementation of OOPs and Collections</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System defined classes</a:t>
            </a:r>
            <a:endParaRPr/>
          </a:p>
          <a:p>
            <a:pPr marL="482600" lvl="5" indent="-342900" algn="l" rtl="0">
              <a:lnSpc>
                <a:spcPct val="150000"/>
              </a:lnSpc>
              <a:spcBef>
                <a:spcPts val="500"/>
              </a:spcBef>
              <a:spcAft>
                <a:spcPts val="0"/>
              </a:spcAft>
              <a:buClr>
                <a:schemeClr val="lt1"/>
              </a:buClr>
              <a:buSzPts val="2200"/>
              <a:buFont typeface="Noto Sans Symbols"/>
              <a:buChar char="▪"/>
            </a:pPr>
            <a:r>
              <a:rPr lang="en-US" sz="2200">
                <a:solidFill>
                  <a:schemeClr val="lt1"/>
                </a:solidFill>
                <a:latin typeface="Open Sans"/>
                <a:ea typeface="Open Sans"/>
                <a:cs typeface="Open Sans"/>
                <a:sym typeface="Open Sans"/>
              </a:rPr>
              <a:t>Data structures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g8497e3fcbe_0_5"/>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100"/>
              <a:buNone/>
            </a:pPr>
            <a:r>
              <a:rPr lang="en-US"/>
              <a:t>Virtual Key for Your Repositories</a:t>
            </a:r>
            <a:endParaRPr/>
          </a:p>
        </p:txBody>
      </p:sp>
      <p:sp>
        <p:nvSpPr>
          <p:cNvPr id="862" name="Google Shape;862;g8497e3fcbe_0_5"/>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p>
            <a:pPr marL="0" lvl="0" indent="0" algn="l" rtl="0">
              <a:lnSpc>
                <a:spcPct val="107000"/>
              </a:lnSpc>
              <a:spcBef>
                <a:spcPts val="0"/>
              </a:spcBef>
              <a:spcAft>
                <a:spcPts val="0"/>
              </a:spcAft>
              <a:buClr>
                <a:srgbClr val="000000"/>
              </a:buClr>
              <a:buSzPts val="2200"/>
              <a:buNone/>
            </a:pPr>
            <a:r>
              <a:rPr lang="en-US" b="1"/>
              <a:t>Project Objective:</a:t>
            </a:r>
            <a:endParaRPr/>
          </a:p>
          <a:p>
            <a:pPr marL="50800" lvl="0" indent="0" algn="l" rtl="0">
              <a:lnSpc>
                <a:spcPct val="107000"/>
              </a:lnSpc>
              <a:spcBef>
                <a:spcPts val="1000"/>
              </a:spcBef>
              <a:spcAft>
                <a:spcPts val="0"/>
              </a:spcAft>
              <a:buClr>
                <a:srgbClr val="000000"/>
              </a:buClr>
              <a:buSzPts val="2200"/>
              <a:buNone/>
            </a:pPr>
            <a:r>
              <a:rPr lang="en-US"/>
              <a:t>As a Full Stack Developer, complete the features of the application by planning the development in terms of sprints and then push the source code to the GitHub repository. As this is a prototyped application, the user interaction will be via a command line. </a:t>
            </a:r>
            <a:endParaRPr/>
          </a:p>
        </p:txBody>
      </p:sp>
      <p:sp>
        <p:nvSpPr>
          <p:cNvPr id="863" name="Google Shape;863;g8497e3fcbe_0_5"/>
          <p:cNvSpPr txBox="1"/>
          <p:nvPr/>
        </p:nvSpPr>
        <p:spPr>
          <a:xfrm>
            <a:off x="12318030" y="1463860"/>
            <a:ext cx="3505200" cy="364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a:t>
            </a:r>
            <a:r>
              <a:rPr lang="en-US" sz="2200" b="1">
                <a:solidFill>
                  <a:schemeClr val="lt1"/>
                </a:solidFill>
                <a:latin typeface="Open Sans"/>
                <a:ea typeface="Open Sans"/>
                <a:cs typeface="Open Sans"/>
                <a:sym typeface="Open Sans"/>
              </a:rPr>
              <a:t>240</a:t>
            </a:r>
            <a:r>
              <a:rPr lang="en-US" sz="2200" b="1" i="0" u="none" strike="noStrike" cap="none">
                <a:solidFill>
                  <a:schemeClr val="lt1"/>
                </a:solidFill>
                <a:latin typeface="Open Sans"/>
                <a:ea typeface="Open Sans"/>
                <a:cs typeface="Open Sans"/>
                <a:sym typeface="Open Sans"/>
              </a:rPr>
              <a:t>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8497e3fcbe_0_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Background of the Project Statement</a:t>
            </a:r>
            <a:endParaRPr>
              <a:latin typeface="Open Sans"/>
              <a:ea typeface="Open Sans"/>
              <a:cs typeface="Open Sans"/>
              <a:sym typeface="Open Sans"/>
            </a:endParaRPr>
          </a:p>
        </p:txBody>
      </p:sp>
      <p:sp>
        <p:nvSpPr>
          <p:cNvPr id="870" name="Google Shape;870;g8497e3fcbe_0_11"/>
          <p:cNvSpPr/>
          <p:nvPr/>
        </p:nvSpPr>
        <p:spPr>
          <a:xfrm>
            <a:off x="2177897" y="2263180"/>
            <a:ext cx="11900100" cy="196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Company Lockers Pvt. Ltd. hired you as a Full Stack Developer. They aim to digitize their products and chose LockedMe.com as their first project to start with. You’re asked to develop a prototype of the application. The prototype of the application will then be presented to the relevant stakeholders for budget approval. </a:t>
            </a:r>
            <a:endParaRPr sz="1400" b="0" i="0" u="none" strike="noStrike" cap="none">
              <a:solidFill>
                <a:srgbClr val="000000"/>
              </a:solidFill>
              <a:latin typeface="Arial"/>
              <a:ea typeface="Arial"/>
              <a:cs typeface="Arial"/>
              <a:sym typeface="Arial"/>
            </a:endParaRPr>
          </a:p>
        </p:txBody>
      </p:sp>
      <p:pic>
        <p:nvPicPr>
          <p:cNvPr id="871" name="Google Shape;871;g8497e3fcbe_0_11"/>
          <p:cNvPicPr preferRelativeResize="0"/>
          <p:nvPr/>
        </p:nvPicPr>
        <p:blipFill rotWithShape="1">
          <a:blip r:embed="rId3">
            <a:alphaModFix/>
          </a:blip>
          <a:srcRect/>
          <a:stretch/>
        </p:blipFill>
        <p:spPr>
          <a:xfrm>
            <a:off x="6870525" y="4624350"/>
            <a:ext cx="2323625" cy="2129175"/>
          </a:xfrm>
          <a:prstGeom prst="rect">
            <a:avLst/>
          </a:prstGeom>
          <a:noFill/>
          <a:ln>
            <a:noFill/>
          </a:ln>
        </p:spPr>
      </p:pic>
      <p:pic>
        <p:nvPicPr>
          <p:cNvPr id="872" name="Google Shape;872;g8497e3fcbe_0_11"/>
          <p:cNvPicPr preferRelativeResize="0"/>
          <p:nvPr/>
        </p:nvPicPr>
        <p:blipFill rotWithShape="1">
          <a:blip r:embed="rId4">
            <a:alphaModFix/>
          </a:blip>
          <a:srcRect/>
          <a:stretch/>
        </p:blipFill>
        <p:spPr>
          <a:xfrm>
            <a:off x="3321681" y="603159"/>
            <a:ext cx="9618245" cy="365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Linear Search</a:t>
            </a:r>
            <a:endParaRPr>
              <a:solidFill>
                <a:schemeClr val="lt1"/>
              </a:solidFill>
              <a:latin typeface="Open Sans"/>
              <a:ea typeface="Open Sans"/>
              <a:cs typeface="Open Sans"/>
              <a:sym typeface="Open Sans"/>
            </a:endParaRPr>
          </a:p>
        </p:txBody>
      </p:sp>
      <p:sp>
        <p:nvSpPr>
          <p:cNvPr id="266" name="Google Shape;266;p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US"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US" sz="2200">
                <a:solidFill>
                  <a:srgbClr val="3F3F3F"/>
                </a:solidFill>
                <a:latin typeface="Open Sans"/>
                <a:ea typeface="Open Sans"/>
                <a:cs typeface="Open Sans"/>
                <a:sym typeface="Open Sans"/>
              </a:rPr>
              <a:t>You are given a project to demonstrate the workflow of a linear search algorithm.</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267" name="Google Shape;267;p8"/>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15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8497e3fcbe_0_19"/>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Are Asked to Do</a:t>
            </a:r>
            <a:endParaRPr>
              <a:latin typeface="Open Sans"/>
              <a:ea typeface="Open Sans"/>
              <a:cs typeface="Open Sans"/>
              <a:sym typeface="Open Sans"/>
            </a:endParaRPr>
          </a:p>
        </p:txBody>
      </p:sp>
      <p:sp>
        <p:nvSpPr>
          <p:cNvPr id="879" name="Google Shape;879;g8497e3fcbe_0_19"/>
          <p:cNvSpPr/>
          <p:nvPr/>
        </p:nvSpPr>
        <p:spPr>
          <a:xfrm>
            <a:off x="952219" y="1722940"/>
            <a:ext cx="14399100" cy="5907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Specification document - Product’s capabilities, appearance, and user interactions</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Number and duration of sprints required </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Setting up Git and GitHub account to store and track your enhancements of the prototype </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Java concepts being used in the project </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Data Structures where sorting and searching techniques are used</a:t>
            </a:r>
            <a:endParaRPr sz="1400" b="0" i="0" u="none" strike="noStrike" cap="none">
              <a:solidFill>
                <a:srgbClr val="000000"/>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Noto Sans Symbols"/>
              <a:buChar char="▪"/>
            </a:pPr>
            <a:r>
              <a:rPr lang="en-US" sz="2200" b="0" i="0" u="none" strike="noStrike" cap="none">
                <a:solidFill>
                  <a:srgbClr val="3F3F3F"/>
                </a:solidFill>
                <a:latin typeface="Open Sans"/>
                <a:ea typeface="Open Sans"/>
                <a:cs typeface="Open Sans"/>
                <a:sym typeface="Open Sans"/>
              </a:rPr>
              <a:t>Generic features and three operations: </a:t>
            </a:r>
            <a:endParaRPr sz="1400" b="0" i="0" u="none" strike="noStrike" cap="none">
              <a:solidFill>
                <a:srgbClr val="000000"/>
              </a:solidFill>
              <a:latin typeface="Arial"/>
              <a:ea typeface="Arial"/>
              <a:cs typeface="Arial"/>
              <a:sym typeface="Arial"/>
            </a:endParaRPr>
          </a:p>
          <a:p>
            <a:pPr marL="742950" marR="0" lvl="1" indent="-28575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Retrieving the file names in an ascending order</a:t>
            </a:r>
            <a:endParaRPr sz="1400" b="0" i="0" u="none" strike="noStrike" cap="none">
              <a:solidFill>
                <a:srgbClr val="000000"/>
              </a:solidFill>
              <a:latin typeface="Arial"/>
              <a:ea typeface="Arial"/>
              <a:cs typeface="Arial"/>
              <a:sym typeface="Arial"/>
            </a:endParaRPr>
          </a:p>
          <a:p>
            <a:pPr marL="742950" marR="0" lvl="1" indent="-28575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Business-level operations:</a:t>
            </a:r>
            <a:endParaRPr sz="1400" b="0" i="0" u="none" strike="noStrike" cap="none">
              <a:solidFill>
                <a:srgbClr val="000000"/>
              </a:solidFill>
              <a:latin typeface="Arial"/>
              <a:ea typeface="Arial"/>
              <a:cs typeface="Arial"/>
              <a:sym typeface="Arial"/>
            </a:endParaRPr>
          </a:p>
          <a:p>
            <a:pPr marL="1257300" marR="0" lvl="2"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Option to add a user-specified file to the application</a:t>
            </a:r>
            <a:endParaRPr sz="1400" b="0" i="0" u="none" strike="noStrike" cap="none">
              <a:solidFill>
                <a:srgbClr val="000000"/>
              </a:solidFill>
              <a:latin typeface="Arial"/>
              <a:ea typeface="Arial"/>
              <a:cs typeface="Arial"/>
              <a:sym typeface="Arial"/>
            </a:endParaRPr>
          </a:p>
          <a:p>
            <a:pPr marL="1257300" marR="0" lvl="2"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Option to delete a user-specified file from the application</a:t>
            </a:r>
            <a:endParaRPr sz="1400" b="0" i="0" u="none" strike="noStrike" cap="none">
              <a:solidFill>
                <a:srgbClr val="000000"/>
              </a:solidFill>
              <a:latin typeface="Arial"/>
              <a:ea typeface="Arial"/>
              <a:cs typeface="Arial"/>
              <a:sym typeface="Arial"/>
            </a:endParaRPr>
          </a:p>
          <a:p>
            <a:pPr marL="1257300" marR="0" lvl="2"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Option to search a user-specified file from the application</a:t>
            </a:r>
            <a:endParaRPr sz="1400" b="0" i="0" u="none" strike="noStrike" cap="none">
              <a:solidFill>
                <a:srgbClr val="000000"/>
              </a:solidFill>
              <a:latin typeface="Arial"/>
              <a:ea typeface="Arial"/>
              <a:cs typeface="Arial"/>
              <a:sym typeface="Arial"/>
            </a:endParaRPr>
          </a:p>
          <a:p>
            <a:pPr marL="1257300" marR="0" lvl="2" indent="-34290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Navigation option to close the current execution context and return to the main context</a:t>
            </a:r>
            <a:endParaRPr sz="1400" b="0" i="0" u="none" strike="noStrike" cap="none">
              <a:solidFill>
                <a:srgbClr val="000000"/>
              </a:solidFill>
              <a:latin typeface="Arial"/>
              <a:ea typeface="Arial"/>
              <a:cs typeface="Arial"/>
              <a:sym typeface="Arial"/>
            </a:endParaRPr>
          </a:p>
          <a:p>
            <a:pPr marL="742950" marR="0" lvl="1" indent="-285750" algn="l"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Option to close the application</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The goal of the company is to deliver a high-end quality product as early as possible. </a:t>
            </a:r>
            <a:endParaRPr sz="2200" b="0" i="0" u="none" strike="noStrike" cap="none">
              <a:solidFill>
                <a:srgbClr val="3F3F3F"/>
              </a:solidFill>
              <a:latin typeface="Open Sans"/>
              <a:ea typeface="Open Sans"/>
              <a:cs typeface="Open Sans"/>
              <a:sym typeface="Open Sans"/>
            </a:endParaRPr>
          </a:p>
        </p:txBody>
      </p:sp>
      <p:pic>
        <p:nvPicPr>
          <p:cNvPr id="880" name="Google Shape;880;g8497e3fcbe_0_19"/>
          <p:cNvPicPr preferRelativeResize="0"/>
          <p:nvPr/>
        </p:nvPicPr>
        <p:blipFill rotWithShape="1">
          <a:blip r:embed="rId3">
            <a:alphaModFix/>
          </a:blip>
          <a:srcRect/>
          <a:stretch/>
        </p:blipFill>
        <p:spPr>
          <a:xfrm>
            <a:off x="5416179" y="603159"/>
            <a:ext cx="5429250" cy="3657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g8497e3fcbe_0_26"/>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You must use the following</a:t>
            </a:r>
            <a:endParaRPr>
              <a:latin typeface="Open Sans"/>
              <a:ea typeface="Open Sans"/>
              <a:cs typeface="Open Sans"/>
              <a:sym typeface="Open Sans"/>
            </a:endParaRPr>
          </a:p>
        </p:txBody>
      </p:sp>
      <p:grpSp>
        <p:nvGrpSpPr>
          <p:cNvPr id="887" name="Google Shape;887;g8497e3fcbe_0_26"/>
          <p:cNvGrpSpPr/>
          <p:nvPr/>
        </p:nvGrpSpPr>
        <p:grpSpPr>
          <a:xfrm>
            <a:off x="864894" y="1437764"/>
            <a:ext cx="13939087" cy="2837132"/>
            <a:chOff x="864894" y="1835330"/>
            <a:chExt cx="13939087" cy="2837132"/>
          </a:xfrm>
        </p:grpSpPr>
        <p:grpSp>
          <p:nvGrpSpPr>
            <p:cNvPr id="888" name="Google Shape;888;g8497e3fcbe_0_26"/>
            <p:cNvGrpSpPr/>
            <p:nvPr/>
          </p:nvGrpSpPr>
          <p:grpSpPr>
            <a:xfrm>
              <a:off x="972107" y="2142736"/>
              <a:ext cx="4503201" cy="1533525"/>
              <a:chOff x="777636" y="2075826"/>
              <a:chExt cx="4503201" cy="1533525"/>
            </a:xfrm>
          </p:grpSpPr>
          <p:pic>
            <p:nvPicPr>
              <p:cNvPr id="889" name="Google Shape;889;g8497e3fcbe_0_26"/>
              <p:cNvPicPr preferRelativeResize="0"/>
              <p:nvPr/>
            </p:nvPicPr>
            <p:blipFill rotWithShape="1">
              <a:blip r:embed="rId3">
                <a:alphaModFix/>
              </a:blip>
              <a:srcRect/>
              <a:stretch/>
            </p:blipFill>
            <p:spPr>
              <a:xfrm>
                <a:off x="777636" y="2177233"/>
                <a:ext cx="1330712" cy="1330712"/>
              </a:xfrm>
              <a:prstGeom prst="rect">
                <a:avLst/>
              </a:prstGeom>
              <a:noFill/>
              <a:ln>
                <a:noFill/>
              </a:ln>
            </p:spPr>
          </p:pic>
          <p:pic>
            <p:nvPicPr>
              <p:cNvPr id="890" name="Google Shape;890;g8497e3fcbe_0_26"/>
              <p:cNvPicPr preferRelativeResize="0"/>
              <p:nvPr/>
            </p:nvPicPr>
            <p:blipFill rotWithShape="1">
              <a:blip r:embed="rId4">
                <a:alphaModFix/>
              </a:blip>
              <a:srcRect/>
              <a:stretch/>
            </p:blipFill>
            <p:spPr>
              <a:xfrm>
                <a:off x="2309037" y="2075826"/>
                <a:ext cx="2971800" cy="1533525"/>
              </a:xfrm>
              <a:prstGeom prst="rect">
                <a:avLst/>
              </a:prstGeom>
              <a:noFill/>
              <a:ln>
                <a:noFill/>
              </a:ln>
            </p:spPr>
          </p:pic>
        </p:grpSp>
        <p:pic>
          <p:nvPicPr>
            <p:cNvPr id="891" name="Google Shape;891;g8497e3fcbe_0_26"/>
            <p:cNvPicPr preferRelativeResize="0"/>
            <p:nvPr/>
          </p:nvPicPr>
          <p:blipFill rotWithShape="1">
            <a:blip r:embed="rId5">
              <a:alphaModFix/>
            </a:blip>
            <a:srcRect/>
            <a:stretch/>
          </p:blipFill>
          <p:spPr>
            <a:xfrm>
              <a:off x="7187891" y="1835330"/>
              <a:ext cx="1880218" cy="1880218"/>
            </a:xfrm>
            <a:prstGeom prst="rect">
              <a:avLst/>
            </a:prstGeom>
            <a:noFill/>
            <a:ln>
              <a:noFill/>
            </a:ln>
          </p:spPr>
        </p:pic>
        <p:grpSp>
          <p:nvGrpSpPr>
            <p:cNvPr id="892" name="Google Shape;892;g8497e3fcbe_0_26"/>
            <p:cNvGrpSpPr/>
            <p:nvPr/>
          </p:nvGrpSpPr>
          <p:grpSpPr>
            <a:xfrm>
              <a:off x="11131950" y="1990454"/>
              <a:ext cx="3482542" cy="1771177"/>
              <a:chOff x="10932189" y="1838174"/>
              <a:chExt cx="3482542" cy="1771177"/>
            </a:xfrm>
          </p:grpSpPr>
          <p:pic>
            <p:nvPicPr>
              <p:cNvPr id="893" name="Google Shape;893;g8497e3fcbe_0_26" descr="A close up of a sign&#10;&#10;Description automatically generated"/>
              <p:cNvPicPr preferRelativeResize="0"/>
              <p:nvPr/>
            </p:nvPicPr>
            <p:blipFill rotWithShape="1">
              <a:blip r:embed="rId6">
                <a:alphaModFix/>
              </a:blip>
              <a:srcRect/>
              <a:stretch/>
            </p:blipFill>
            <p:spPr>
              <a:xfrm>
                <a:off x="10932189" y="2091863"/>
                <a:ext cx="1330712" cy="1330712"/>
              </a:xfrm>
              <a:prstGeom prst="rect">
                <a:avLst/>
              </a:prstGeom>
              <a:noFill/>
              <a:ln>
                <a:noFill/>
              </a:ln>
            </p:spPr>
          </p:pic>
          <p:pic>
            <p:nvPicPr>
              <p:cNvPr id="894" name="Google Shape;894;g8497e3fcbe_0_26"/>
              <p:cNvPicPr preferRelativeResize="0"/>
              <p:nvPr/>
            </p:nvPicPr>
            <p:blipFill rotWithShape="1">
              <a:blip r:embed="rId7">
                <a:alphaModFix/>
              </a:blip>
              <a:srcRect/>
              <a:stretch/>
            </p:blipFill>
            <p:spPr>
              <a:xfrm>
                <a:off x="12643554" y="1838174"/>
                <a:ext cx="1771177" cy="1771177"/>
              </a:xfrm>
              <a:prstGeom prst="rect">
                <a:avLst/>
              </a:prstGeom>
              <a:noFill/>
              <a:ln>
                <a:noFill/>
              </a:ln>
            </p:spPr>
          </p:pic>
        </p:grpSp>
        <p:sp>
          <p:nvSpPr>
            <p:cNvPr id="895" name="Google Shape;895;g8497e3fcbe_0_26"/>
            <p:cNvSpPr/>
            <p:nvPr/>
          </p:nvSpPr>
          <p:spPr>
            <a:xfrm>
              <a:off x="86489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IDE: Eclipse or IntelliJ</a:t>
              </a:r>
              <a:endParaRPr sz="2200" b="0" i="0" u="none" strike="noStrike" cap="none">
                <a:solidFill>
                  <a:srgbClr val="3F3F3F"/>
                </a:solidFill>
                <a:latin typeface="Open Sans"/>
                <a:ea typeface="Open Sans"/>
                <a:cs typeface="Open Sans"/>
                <a:sym typeface="Open Sans"/>
              </a:endParaRPr>
            </a:p>
          </p:txBody>
        </p:sp>
        <p:sp>
          <p:nvSpPr>
            <p:cNvPr id="896" name="Google Shape;896;g8497e3fcbe_0_26"/>
            <p:cNvSpPr/>
            <p:nvPr/>
          </p:nvSpPr>
          <p:spPr>
            <a:xfrm>
              <a:off x="6140174"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Programming language: Java</a:t>
              </a:r>
              <a:endParaRPr sz="2200" b="0" i="0" u="none" strike="noStrike" cap="none">
                <a:solidFill>
                  <a:srgbClr val="3F3F3F"/>
                </a:solidFill>
                <a:latin typeface="Open Sans"/>
                <a:ea typeface="Open Sans"/>
                <a:cs typeface="Open Sans"/>
                <a:sym typeface="Open Sans"/>
              </a:endParaRPr>
            </a:p>
          </p:txBody>
        </p:sp>
        <p:sp>
          <p:nvSpPr>
            <p:cNvPr id="897" name="Google Shape;897;g8497e3fcbe_0_26"/>
            <p:cNvSpPr/>
            <p:nvPr/>
          </p:nvSpPr>
          <p:spPr>
            <a:xfrm>
              <a:off x="10828381" y="3851662"/>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Git and GitHub</a:t>
              </a:r>
              <a:endParaRPr sz="2200" b="0" i="0" u="none" strike="noStrike" cap="none">
                <a:solidFill>
                  <a:srgbClr val="3F3F3F"/>
                </a:solidFill>
                <a:latin typeface="Open Sans"/>
                <a:ea typeface="Open Sans"/>
                <a:cs typeface="Open Sans"/>
                <a:sym typeface="Open Sans"/>
              </a:endParaRPr>
            </a:p>
          </p:txBody>
        </p:sp>
      </p:grpSp>
      <p:grpSp>
        <p:nvGrpSpPr>
          <p:cNvPr id="898" name="Google Shape;898;g8497e3fcbe_0_26"/>
          <p:cNvGrpSpPr/>
          <p:nvPr/>
        </p:nvGrpSpPr>
        <p:grpSpPr>
          <a:xfrm>
            <a:off x="864894" y="5205710"/>
            <a:ext cx="14526160" cy="3137605"/>
            <a:chOff x="864894" y="5205710"/>
            <a:chExt cx="14526160" cy="3137605"/>
          </a:xfrm>
        </p:grpSpPr>
        <p:pic>
          <p:nvPicPr>
            <p:cNvPr id="899" name="Google Shape;899;g8497e3fcbe_0_26"/>
            <p:cNvPicPr preferRelativeResize="0"/>
            <p:nvPr/>
          </p:nvPicPr>
          <p:blipFill rotWithShape="1">
            <a:blip r:embed="rId8">
              <a:alphaModFix/>
            </a:blip>
            <a:srcRect/>
            <a:stretch/>
          </p:blipFill>
          <p:spPr>
            <a:xfrm>
              <a:off x="1910504" y="5335055"/>
              <a:ext cx="1884431" cy="1884431"/>
            </a:xfrm>
            <a:prstGeom prst="rect">
              <a:avLst/>
            </a:prstGeom>
            <a:noFill/>
            <a:ln>
              <a:noFill/>
            </a:ln>
          </p:spPr>
        </p:pic>
        <p:grpSp>
          <p:nvGrpSpPr>
            <p:cNvPr id="900" name="Google Shape;900;g8497e3fcbe_0_26"/>
            <p:cNvGrpSpPr/>
            <p:nvPr/>
          </p:nvGrpSpPr>
          <p:grpSpPr>
            <a:xfrm>
              <a:off x="6498494" y="5755227"/>
              <a:ext cx="3259013" cy="1412634"/>
              <a:chOff x="6397805" y="5859329"/>
              <a:chExt cx="3259013" cy="1412634"/>
            </a:xfrm>
          </p:grpSpPr>
          <p:pic>
            <p:nvPicPr>
              <p:cNvPr id="901" name="Google Shape;901;g8497e3fcbe_0_26"/>
              <p:cNvPicPr preferRelativeResize="0"/>
              <p:nvPr/>
            </p:nvPicPr>
            <p:blipFill rotWithShape="1">
              <a:blip r:embed="rId9">
                <a:alphaModFix/>
              </a:blip>
              <a:srcRect/>
              <a:stretch/>
            </p:blipFill>
            <p:spPr>
              <a:xfrm>
                <a:off x="6397805" y="5859329"/>
                <a:ext cx="1412634" cy="1412634"/>
              </a:xfrm>
              <a:prstGeom prst="rect">
                <a:avLst/>
              </a:prstGeom>
              <a:noFill/>
              <a:ln>
                <a:noFill/>
              </a:ln>
            </p:spPr>
          </p:pic>
          <p:pic>
            <p:nvPicPr>
              <p:cNvPr id="902" name="Google Shape;902;g8497e3fcbe_0_26"/>
              <p:cNvPicPr preferRelativeResize="0"/>
              <p:nvPr/>
            </p:nvPicPr>
            <p:blipFill rotWithShape="1">
              <a:blip r:embed="rId10">
                <a:alphaModFix/>
              </a:blip>
              <a:srcRect/>
              <a:stretch/>
            </p:blipFill>
            <p:spPr>
              <a:xfrm>
                <a:off x="8479400" y="5976937"/>
                <a:ext cx="1177419" cy="1177419"/>
              </a:xfrm>
              <a:prstGeom prst="rect">
                <a:avLst/>
              </a:prstGeom>
              <a:noFill/>
              <a:ln>
                <a:noFill/>
              </a:ln>
            </p:spPr>
          </p:pic>
        </p:grpSp>
        <p:pic>
          <p:nvPicPr>
            <p:cNvPr id="903" name="Google Shape;903;g8497e3fcbe_0_26"/>
            <p:cNvPicPr preferRelativeResize="0"/>
            <p:nvPr/>
          </p:nvPicPr>
          <p:blipFill rotWithShape="1">
            <a:blip r:embed="rId11">
              <a:alphaModFix/>
            </a:blip>
            <a:srcRect/>
            <a:stretch/>
          </p:blipFill>
          <p:spPr>
            <a:xfrm>
              <a:off x="12457579" y="5205710"/>
              <a:ext cx="2143125" cy="2143125"/>
            </a:xfrm>
            <a:prstGeom prst="rect">
              <a:avLst/>
            </a:prstGeom>
            <a:noFill/>
            <a:ln>
              <a:noFill/>
            </a:ln>
          </p:spPr>
        </p:pic>
        <p:sp>
          <p:nvSpPr>
            <p:cNvPr id="904" name="Google Shape;904;g8497e3fcbe_0_26"/>
            <p:cNvSpPr/>
            <p:nvPr/>
          </p:nvSpPr>
          <p:spPr>
            <a:xfrm>
              <a:off x="86489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Scrum</a:t>
              </a:r>
              <a:endParaRPr sz="2200" b="0" i="0" u="none" strike="noStrike" cap="none">
                <a:solidFill>
                  <a:srgbClr val="3F3F3F"/>
                </a:solidFill>
                <a:latin typeface="Open Sans"/>
                <a:ea typeface="Open Sans"/>
                <a:cs typeface="Open Sans"/>
                <a:sym typeface="Open Sans"/>
              </a:endParaRPr>
            </a:p>
          </p:txBody>
        </p:sp>
        <p:sp>
          <p:nvSpPr>
            <p:cNvPr id="905" name="Google Shape;905;g8497e3fcbe_0_26"/>
            <p:cNvSpPr/>
            <p:nvPr/>
          </p:nvSpPr>
          <p:spPr>
            <a:xfrm>
              <a:off x="6140174" y="7522515"/>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Searching and Sorting algorithms</a:t>
              </a:r>
              <a:endParaRPr sz="2200" b="0" i="0" u="none" strike="noStrike" cap="none">
                <a:solidFill>
                  <a:srgbClr val="3F3F3F"/>
                </a:solidFill>
                <a:latin typeface="Open Sans"/>
                <a:ea typeface="Open Sans"/>
                <a:cs typeface="Open Sans"/>
                <a:sym typeface="Open Sans"/>
              </a:endParaRPr>
            </a:p>
          </p:txBody>
        </p:sp>
        <p:sp>
          <p:nvSpPr>
            <p:cNvPr id="906" name="Google Shape;906;g8497e3fcbe_0_26"/>
            <p:cNvSpPr/>
            <p:nvPr/>
          </p:nvSpPr>
          <p:spPr>
            <a:xfrm>
              <a:off x="11415454" y="7522514"/>
              <a:ext cx="3975600" cy="8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Specification document</a:t>
              </a:r>
              <a:endParaRPr sz="2200" b="0" i="0" u="none" strike="noStrike" cap="none">
                <a:solidFill>
                  <a:srgbClr val="3F3F3F"/>
                </a:solidFill>
                <a:latin typeface="Open Sans"/>
                <a:ea typeface="Open Sans"/>
                <a:cs typeface="Open Sans"/>
                <a:sym typeface="Open Sans"/>
              </a:endParaRPr>
            </a:p>
          </p:txBody>
        </p:sp>
      </p:grpSp>
      <p:pic>
        <p:nvPicPr>
          <p:cNvPr id="907" name="Google Shape;907;g8497e3fcbe_0_26"/>
          <p:cNvPicPr preferRelativeResize="0"/>
          <p:nvPr/>
        </p:nvPicPr>
        <p:blipFill rotWithShape="1">
          <a:blip r:embed="rId12">
            <a:alphaModFix/>
          </a:blip>
          <a:srcRect/>
          <a:stretch/>
        </p:blipFill>
        <p:spPr>
          <a:xfrm>
            <a:off x="4517638" y="603159"/>
            <a:ext cx="7226329" cy="3657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solidFill>
                  <a:srgbClr val="3F3F3F"/>
                </a:solidFill>
              </a:rPr>
              <a:t>Assisted Practice: </a:t>
            </a:r>
            <a:r>
              <a:rPr lang="en-US"/>
              <a:t>Guidelines</a:t>
            </a:r>
            <a:endParaRPr>
              <a:solidFill>
                <a:srgbClr val="3F3F3F"/>
              </a:solidFill>
            </a:endParaRPr>
          </a:p>
        </p:txBody>
      </p:sp>
      <p:sp>
        <p:nvSpPr>
          <p:cNvPr id="274" name="Google Shape;274;p9"/>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5" name="Google Shape;275;p9"/>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workflow of a linear search algorithm: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the workflow of a linear search algorithm.</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276" name="Google Shape;276;p9"/>
          <p:cNvPicPr preferRelativeResize="0"/>
          <p:nvPr/>
        </p:nvPicPr>
        <p:blipFill rotWithShape="1">
          <a:blip r:embed="rId3">
            <a:alphaModFix/>
          </a:blip>
          <a:srcRect/>
          <a:stretch/>
        </p:blipFill>
        <p:spPr>
          <a:xfrm>
            <a:off x="4396475" y="603150"/>
            <a:ext cx="7388749" cy="36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8497e3fcbe_0_249"/>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Binary Search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0"/>
          <p:cNvSpPr/>
          <p:nvPr/>
        </p:nvSpPr>
        <p:spPr>
          <a:xfrm>
            <a:off x="8949564" y="2698488"/>
            <a:ext cx="6812950" cy="5960319"/>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88" name="Google Shape;288;p10"/>
          <p:cNvSpPr txBox="1">
            <a:spLocks noGrp="1"/>
          </p:cNvSpPr>
          <p:nvPr>
            <p:ph type="title"/>
          </p:nvPr>
        </p:nvSpPr>
        <p:spPr>
          <a:xfrm>
            <a:off x="195170" y="229878"/>
            <a:ext cx="1607099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US"/>
              <a:t>Binary Search</a:t>
            </a:r>
            <a:endParaRPr/>
          </a:p>
        </p:txBody>
      </p:sp>
      <p:sp>
        <p:nvSpPr>
          <p:cNvPr id="289" name="Google Shape;289;p10"/>
          <p:cNvSpPr txBox="1"/>
          <p:nvPr/>
        </p:nvSpPr>
        <p:spPr>
          <a:xfrm>
            <a:off x="1015936" y="1550666"/>
            <a:ext cx="14408215" cy="769441"/>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Binary search is also referred to as the logarithmic search. It finds the position of a particular value within a sorted array. </a:t>
            </a:r>
            <a:endParaRPr sz="1400" b="0" i="0" u="none" strike="noStrike" cap="none">
              <a:solidFill>
                <a:srgbClr val="3F3F3F"/>
              </a:solidFill>
              <a:latin typeface="Arial"/>
              <a:ea typeface="Arial"/>
              <a:cs typeface="Arial"/>
              <a:sym typeface="Arial"/>
            </a:endParaRPr>
          </a:p>
        </p:txBody>
      </p:sp>
      <p:sp>
        <p:nvSpPr>
          <p:cNvPr id="290" name="Google Shape;290;p10"/>
          <p:cNvSpPr txBox="1"/>
          <p:nvPr/>
        </p:nvSpPr>
        <p:spPr>
          <a:xfrm>
            <a:off x="730942" y="2661396"/>
            <a:ext cx="7783066" cy="541276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rgbClr val="000000"/>
              </a:buClr>
              <a:buSzPts val="2200"/>
              <a:buFont typeface="Arial"/>
              <a:buNone/>
            </a:pPr>
            <a:r>
              <a:rPr lang="en-US" sz="2200" b="1" i="0" u="none" strike="noStrike" cap="none">
                <a:solidFill>
                  <a:srgbClr val="3F3F3F"/>
                </a:solidFill>
                <a:latin typeface="Open Sans"/>
                <a:ea typeface="Open Sans"/>
                <a:cs typeface="Open Sans"/>
                <a:sym typeface="Open Sans"/>
              </a:rPr>
              <a:t>Approach to binary searching: </a:t>
            </a:r>
            <a:endParaRPr sz="2200" b="1" i="0" u="none" strike="noStrike" cap="none">
              <a:solidFill>
                <a:srgbClr val="3F3F3F"/>
              </a:solidFill>
              <a:latin typeface="Open Sans"/>
              <a:ea typeface="Open Sans"/>
              <a:cs typeface="Open Sans"/>
              <a:sym typeface="Open Sans"/>
            </a:endParaRPr>
          </a:p>
          <a:p>
            <a:pPr marL="0" marR="0" lvl="0" indent="0" algn="just" rtl="0">
              <a:lnSpc>
                <a:spcPct val="115000"/>
              </a:lnSpc>
              <a:spcBef>
                <a:spcPts val="0"/>
              </a:spcBef>
              <a:spcAft>
                <a:spcPts val="0"/>
              </a:spcAft>
              <a:buClr>
                <a:srgbClr val="000000"/>
              </a:buClr>
              <a:buSzPts val="2200"/>
              <a:buFont typeface="Arial"/>
              <a:buNone/>
            </a:pPr>
            <a:endParaRPr sz="2200" b="1">
              <a:solidFill>
                <a:srgbClr val="3F3F3F"/>
              </a:solidFill>
              <a:latin typeface="Open Sans"/>
              <a:ea typeface="Open Sans"/>
              <a:cs typeface="Open Sans"/>
              <a:sym typeface="Open Sans"/>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Compare an element, say X, with the middle element. </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X matches the middle element, return the </a:t>
            </a:r>
            <a:r>
              <a:rPr lang="en-US" sz="2200" b="0" i="1" u="none" strike="noStrike" cap="none">
                <a:solidFill>
                  <a:srgbClr val="3F3F3F"/>
                </a:solidFill>
                <a:latin typeface="Open Sans"/>
                <a:ea typeface="Open Sans"/>
                <a:cs typeface="Open Sans"/>
                <a:sym typeface="Open Sans"/>
              </a:rPr>
              <a:t>mid</a:t>
            </a:r>
            <a:r>
              <a:rPr lang="en-US" sz="2200" b="0" i="0" u="none" strike="noStrike" cap="none">
                <a:solidFill>
                  <a:srgbClr val="3F3F3F"/>
                </a:solidFill>
                <a:latin typeface="Open Sans"/>
                <a:ea typeface="Open Sans"/>
                <a:cs typeface="Open Sans"/>
                <a:sym typeface="Open Sans"/>
              </a:rPr>
              <a:t> index.</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If X is greater than the </a:t>
            </a:r>
            <a:r>
              <a:rPr lang="en-US" sz="2200" b="0" i="1" u="none" strike="noStrike" cap="none">
                <a:solidFill>
                  <a:srgbClr val="3F3F3F"/>
                </a:solidFill>
                <a:latin typeface="Open Sans"/>
                <a:ea typeface="Open Sans"/>
                <a:cs typeface="Open Sans"/>
                <a:sym typeface="Open Sans"/>
              </a:rPr>
              <a:t>mid</a:t>
            </a:r>
            <a:r>
              <a:rPr lang="en-US" sz="2200" b="0" i="0" u="none" strike="noStrike" cap="none">
                <a:solidFill>
                  <a:srgbClr val="3F3F3F"/>
                </a:solidFill>
                <a:latin typeface="Open Sans"/>
                <a:ea typeface="Open Sans"/>
                <a:cs typeface="Open Sans"/>
                <a:sym typeface="Open Sans"/>
              </a:rPr>
              <a:t> element, it can lie only in the right half of the subarray after the </a:t>
            </a:r>
            <a:r>
              <a:rPr lang="en-US" sz="2200" b="0" i="1" u="none" strike="noStrike" cap="none">
                <a:solidFill>
                  <a:srgbClr val="3F3F3F"/>
                </a:solidFill>
                <a:latin typeface="Open Sans"/>
                <a:ea typeface="Open Sans"/>
                <a:cs typeface="Open Sans"/>
                <a:sym typeface="Open Sans"/>
              </a:rPr>
              <a:t>mid</a:t>
            </a:r>
            <a:r>
              <a:rPr lang="en-US" sz="2200" b="0" i="0" u="none" strike="noStrike" cap="none">
                <a:solidFill>
                  <a:srgbClr val="3F3F3F"/>
                </a:solidFill>
                <a:latin typeface="Open Sans"/>
                <a:ea typeface="Open Sans"/>
                <a:cs typeface="Open Sans"/>
                <a:sym typeface="Open Sans"/>
              </a:rPr>
              <a:t> element. </a:t>
            </a:r>
            <a:endParaRPr sz="1400" b="0" i="0" u="none" strike="noStrike" cap="none">
              <a:solidFill>
                <a:srgbClr val="3F3F3F"/>
              </a:solidFill>
              <a:latin typeface="Arial"/>
              <a:ea typeface="Arial"/>
              <a:cs typeface="Arial"/>
              <a:sym typeface="Arial"/>
            </a:endParaRPr>
          </a:p>
          <a:p>
            <a:pPr marL="342900" marR="0" lvl="0" indent="-342900" algn="just" rtl="0">
              <a:lnSpc>
                <a:spcPct val="115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Otherwise, X can recur for the left half of the array, assuming the value is smaller than the </a:t>
            </a:r>
            <a:r>
              <a:rPr lang="en-US" sz="2200" b="0" i="1" u="none" strike="noStrike" cap="none">
                <a:solidFill>
                  <a:srgbClr val="3F3F3F"/>
                </a:solidFill>
                <a:latin typeface="Open Sans"/>
                <a:ea typeface="Open Sans"/>
                <a:cs typeface="Open Sans"/>
                <a:sym typeface="Open Sans"/>
              </a:rPr>
              <a:t>mid </a:t>
            </a:r>
            <a:r>
              <a:rPr lang="en-US" sz="2200" b="0" i="0" u="none" strike="noStrike" cap="none">
                <a:solidFill>
                  <a:srgbClr val="3F3F3F"/>
                </a:solidFill>
                <a:latin typeface="Open Sans"/>
                <a:ea typeface="Open Sans"/>
                <a:cs typeface="Open Sans"/>
                <a:sym typeface="Open Sans"/>
              </a:rPr>
              <a:t>element.</a:t>
            </a:r>
            <a:endParaRPr sz="1400" b="0" i="0" u="none" strike="noStrike" cap="none">
              <a:solidFill>
                <a:srgbClr val="3F3F3F"/>
              </a:solidFill>
              <a:latin typeface="Arial"/>
              <a:ea typeface="Arial"/>
              <a:cs typeface="Arial"/>
              <a:sym typeface="Arial"/>
            </a:endParaRPr>
          </a:p>
          <a:p>
            <a:pPr marL="342900" marR="0" lvl="0" indent="-203200" algn="just"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91" name="Google Shape;291;p10"/>
          <p:cNvSpPr/>
          <p:nvPr/>
        </p:nvSpPr>
        <p:spPr>
          <a:xfrm>
            <a:off x="10535478" y="3768859"/>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292" name="Google Shape;292;p10"/>
          <p:cNvSpPr/>
          <p:nvPr/>
        </p:nvSpPr>
        <p:spPr>
          <a:xfrm>
            <a:off x="11482535" y="3768859"/>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
        <p:nvSpPr>
          <p:cNvPr id="293" name="Google Shape;293;p10"/>
          <p:cNvSpPr/>
          <p:nvPr/>
        </p:nvSpPr>
        <p:spPr>
          <a:xfrm>
            <a:off x="12410931" y="3768860"/>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13340881" y="3768861"/>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15</a:t>
            </a: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14270833" y="3768861"/>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20</a:t>
            </a:r>
            <a:endParaRPr sz="1400" b="0" i="0" u="none" strike="noStrike" cap="none">
              <a:solidFill>
                <a:srgbClr val="000000"/>
              </a:solidFill>
              <a:latin typeface="Arial"/>
              <a:ea typeface="Arial"/>
              <a:cs typeface="Arial"/>
              <a:sym typeface="Arial"/>
            </a:endParaRPr>
          </a:p>
        </p:txBody>
      </p:sp>
      <p:sp>
        <p:nvSpPr>
          <p:cNvPr id="296" name="Google Shape;296;p10"/>
          <p:cNvSpPr txBox="1"/>
          <p:nvPr/>
        </p:nvSpPr>
        <p:spPr>
          <a:xfrm>
            <a:off x="10514139" y="3055360"/>
            <a:ext cx="240008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Search for </a:t>
            </a:r>
            <a:r>
              <a:rPr lang="en-US" sz="2400" b="1" i="0" u="none" strike="noStrike" cap="none">
                <a:solidFill>
                  <a:schemeClr val="dk1"/>
                </a:solidFill>
                <a:latin typeface="Open Sans ExtraBold"/>
                <a:ea typeface="Open Sans ExtraBold"/>
                <a:cs typeface="Open Sans ExtraBold"/>
                <a:sym typeface="Open Sans ExtraBold"/>
              </a:rPr>
              <a:t>20</a:t>
            </a:r>
            <a:endParaRPr sz="2400" b="0" i="0" u="none" strike="noStrike" cap="none">
              <a:solidFill>
                <a:schemeClr val="dk1"/>
              </a:solidFill>
              <a:latin typeface="Open Sans ExtraBold"/>
              <a:ea typeface="Open Sans ExtraBold"/>
              <a:cs typeface="Open Sans ExtraBold"/>
              <a:sym typeface="Open Sans ExtraBold"/>
            </a:endParaRPr>
          </a:p>
        </p:txBody>
      </p:sp>
      <p:sp>
        <p:nvSpPr>
          <p:cNvPr id="297" name="Google Shape;297;p10"/>
          <p:cNvSpPr txBox="1"/>
          <p:nvPr/>
        </p:nvSpPr>
        <p:spPr>
          <a:xfrm>
            <a:off x="10867655" y="4464005"/>
            <a:ext cx="420283"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0</a:t>
            </a:r>
            <a:endParaRPr sz="1400" b="0" i="0" u="none" strike="noStrike" cap="none">
              <a:solidFill>
                <a:srgbClr val="000000"/>
              </a:solidFill>
              <a:latin typeface="Arial"/>
              <a:ea typeface="Arial"/>
              <a:cs typeface="Arial"/>
              <a:sym typeface="Arial"/>
            </a:endParaRPr>
          </a:p>
        </p:txBody>
      </p:sp>
      <p:sp>
        <p:nvSpPr>
          <p:cNvPr id="298" name="Google Shape;298;p10"/>
          <p:cNvSpPr txBox="1"/>
          <p:nvPr/>
        </p:nvSpPr>
        <p:spPr>
          <a:xfrm flipH="1">
            <a:off x="13674585" y="4439076"/>
            <a:ext cx="369767"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3</a:t>
            </a:r>
            <a:endParaRPr sz="1400" b="0" i="0" u="none" strike="noStrike" cap="none">
              <a:solidFill>
                <a:srgbClr val="000000"/>
              </a:solidFill>
              <a:latin typeface="Arial"/>
              <a:ea typeface="Arial"/>
              <a:cs typeface="Arial"/>
              <a:sym typeface="Arial"/>
            </a:endParaRPr>
          </a:p>
        </p:txBody>
      </p:sp>
      <p:sp>
        <p:nvSpPr>
          <p:cNvPr id="299" name="Google Shape;299;p10"/>
          <p:cNvSpPr txBox="1"/>
          <p:nvPr/>
        </p:nvSpPr>
        <p:spPr>
          <a:xfrm>
            <a:off x="14543580" y="4464004"/>
            <a:ext cx="465232"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4</a:t>
            </a:r>
            <a:endParaRPr sz="1400" b="0" i="0" u="none" strike="noStrike" cap="none">
              <a:solidFill>
                <a:srgbClr val="000000"/>
              </a:solidFill>
              <a:latin typeface="Arial"/>
              <a:ea typeface="Arial"/>
              <a:cs typeface="Arial"/>
              <a:sym typeface="Arial"/>
            </a:endParaRPr>
          </a:p>
        </p:txBody>
      </p:sp>
      <p:sp>
        <p:nvSpPr>
          <p:cNvPr id="300" name="Google Shape;300;p10"/>
          <p:cNvSpPr txBox="1"/>
          <p:nvPr/>
        </p:nvSpPr>
        <p:spPr>
          <a:xfrm>
            <a:off x="12364461" y="4439075"/>
            <a:ext cx="124896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mid=2</a:t>
            </a:r>
            <a:endParaRPr sz="1400" b="0" i="0" u="none" strike="noStrike" cap="none">
              <a:solidFill>
                <a:srgbClr val="000000"/>
              </a:solidFill>
              <a:latin typeface="Arial"/>
              <a:ea typeface="Arial"/>
              <a:cs typeface="Arial"/>
              <a:sym typeface="Arial"/>
            </a:endParaRPr>
          </a:p>
        </p:txBody>
      </p:sp>
      <p:sp>
        <p:nvSpPr>
          <p:cNvPr id="301" name="Google Shape;301;p10"/>
          <p:cNvSpPr txBox="1"/>
          <p:nvPr/>
        </p:nvSpPr>
        <p:spPr>
          <a:xfrm>
            <a:off x="11717184" y="4464005"/>
            <a:ext cx="54012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1</a:t>
            </a:r>
            <a:endParaRPr sz="1400" b="0" i="0" u="none" strike="noStrike" cap="none">
              <a:solidFill>
                <a:srgbClr val="000000"/>
              </a:solidFill>
              <a:latin typeface="Arial"/>
              <a:ea typeface="Arial"/>
              <a:cs typeface="Arial"/>
              <a:sym typeface="Arial"/>
            </a:endParaRPr>
          </a:p>
        </p:txBody>
      </p:sp>
      <p:sp>
        <p:nvSpPr>
          <p:cNvPr id="302" name="Google Shape;302;p10"/>
          <p:cNvSpPr/>
          <p:nvPr/>
        </p:nvSpPr>
        <p:spPr>
          <a:xfrm rot="5400000">
            <a:off x="15453432" y="6812204"/>
            <a:ext cx="155006" cy="332642"/>
          </a:xfrm>
          <a:prstGeom prst="downArrow">
            <a:avLst>
              <a:gd name="adj1" fmla="val 50000"/>
              <a:gd name="adj2" fmla="val 50000"/>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3" name="Google Shape;303;p10"/>
          <p:cNvSpPr txBox="1"/>
          <p:nvPr/>
        </p:nvSpPr>
        <p:spPr>
          <a:xfrm>
            <a:off x="9091817" y="5533021"/>
            <a:ext cx="240008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ExtraBold"/>
                <a:ea typeface="Open Sans ExtraBold"/>
                <a:cs typeface="Open Sans ExtraBold"/>
                <a:sym typeface="Open Sans ExtraBold"/>
              </a:rPr>
              <a:t>20&gt;12</a:t>
            </a:r>
            <a:endParaRPr sz="1400" b="0" i="0" u="none" strike="noStrike" cap="none">
              <a:solidFill>
                <a:srgbClr val="000000"/>
              </a:solidFill>
              <a:latin typeface="Arial"/>
              <a:ea typeface="Arial"/>
              <a:cs typeface="Arial"/>
              <a:sym typeface="Arial"/>
            </a:endParaRPr>
          </a:p>
        </p:txBody>
      </p:sp>
      <p:sp>
        <p:nvSpPr>
          <p:cNvPr id="304" name="Google Shape;304;p10"/>
          <p:cNvSpPr/>
          <p:nvPr/>
        </p:nvSpPr>
        <p:spPr>
          <a:xfrm>
            <a:off x="10535478" y="5286777"/>
            <a:ext cx="8844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05" name="Google Shape;305;p10"/>
          <p:cNvSpPr/>
          <p:nvPr/>
        </p:nvSpPr>
        <p:spPr>
          <a:xfrm>
            <a:off x="11482535" y="5286777"/>
            <a:ext cx="8844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
        <p:nvSpPr>
          <p:cNvPr id="306" name="Google Shape;306;p10"/>
          <p:cNvSpPr/>
          <p:nvPr/>
        </p:nvSpPr>
        <p:spPr>
          <a:xfrm>
            <a:off x="12410931" y="5286778"/>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sp>
        <p:nvSpPr>
          <p:cNvPr id="307" name="Google Shape;307;p10"/>
          <p:cNvSpPr/>
          <p:nvPr/>
        </p:nvSpPr>
        <p:spPr>
          <a:xfrm>
            <a:off x="13340881" y="5286779"/>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15</a:t>
            </a:r>
            <a:endParaRPr sz="1400" b="0" i="0" u="none" strike="noStrike" cap="none">
              <a:solidFill>
                <a:srgbClr val="000000"/>
              </a:solidFill>
              <a:latin typeface="Arial"/>
              <a:ea typeface="Arial"/>
              <a:cs typeface="Arial"/>
              <a:sym typeface="Arial"/>
            </a:endParaRPr>
          </a:p>
        </p:txBody>
      </p:sp>
      <p:sp>
        <p:nvSpPr>
          <p:cNvPr id="308" name="Google Shape;308;p10"/>
          <p:cNvSpPr/>
          <p:nvPr/>
        </p:nvSpPr>
        <p:spPr>
          <a:xfrm>
            <a:off x="14270833" y="5286779"/>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20</a:t>
            </a:r>
            <a:endParaRPr sz="1400" b="0" i="0" u="none" strike="noStrike" cap="none">
              <a:solidFill>
                <a:srgbClr val="000000"/>
              </a:solidFill>
              <a:latin typeface="Arial"/>
              <a:ea typeface="Arial"/>
              <a:cs typeface="Arial"/>
              <a:sym typeface="Arial"/>
            </a:endParaRPr>
          </a:p>
        </p:txBody>
      </p:sp>
      <p:sp>
        <p:nvSpPr>
          <p:cNvPr id="309" name="Google Shape;309;p10"/>
          <p:cNvSpPr txBox="1"/>
          <p:nvPr/>
        </p:nvSpPr>
        <p:spPr>
          <a:xfrm>
            <a:off x="10867655" y="5981923"/>
            <a:ext cx="420283"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0</a:t>
            </a:r>
            <a:endParaRPr sz="1400" b="0" i="0" u="none" strike="noStrike" cap="none">
              <a:solidFill>
                <a:srgbClr val="000000"/>
              </a:solidFill>
              <a:latin typeface="Arial"/>
              <a:ea typeface="Arial"/>
              <a:cs typeface="Arial"/>
              <a:sym typeface="Arial"/>
            </a:endParaRPr>
          </a:p>
        </p:txBody>
      </p:sp>
      <p:sp>
        <p:nvSpPr>
          <p:cNvPr id="310" name="Google Shape;310;p10"/>
          <p:cNvSpPr txBox="1"/>
          <p:nvPr/>
        </p:nvSpPr>
        <p:spPr>
          <a:xfrm flipH="1">
            <a:off x="13309928" y="5975645"/>
            <a:ext cx="132205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mid=3</a:t>
            </a:r>
            <a:endParaRPr sz="1400" b="0" i="0" u="none" strike="noStrike" cap="none">
              <a:solidFill>
                <a:srgbClr val="000000"/>
              </a:solidFill>
              <a:latin typeface="Arial"/>
              <a:ea typeface="Arial"/>
              <a:cs typeface="Arial"/>
              <a:sym typeface="Arial"/>
            </a:endParaRPr>
          </a:p>
        </p:txBody>
      </p:sp>
      <p:sp>
        <p:nvSpPr>
          <p:cNvPr id="311" name="Google Shape;311;p10"/>
          <p:cNvSpPr txBox="1"/>
          <p:nvPr/>
        </p:nvSpPr>
        <p:spPr>
          <a:xfrm>
            <a:off x="14543580" y="5981922"/>
            <a:ext cx="465232"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4</a:t>
            </a:r>
            <a:endParaRPr sz="1400" b="0" i="0" u="none" strike="noStrike" cap="none">
              <a:solidFill>
                <a:srgbClr val="000000"/>
              </a:solidFill>
              <a:latin typeface="Arial"/>
              <a:ea typeface="Arial"/>
              <a:cs typeface="Arial"/>
              <a:sym typeface="Arial"/>
            </a:endParaRPr>
          </a:p>
        </p:txBody>
      </p:sp>
      <p:sp>
        <p:nvSpPr>
          <p:cNvPr id="312" name="Google Shape;312;p10"/>
          <p:cNvSpPr txBox="1"/>
          <p:nvPr/>
        </p:nvSpPr>
        <p:spPr>
          <a:xfrm>
            <a:off x="12707392" y="5974066"/>
            <a:ext cx="54012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2</a:t>
            </a:r>
            <a:endParaRPr sz="1400" b="0" i="0" u="none" strike="noStrike" cap="none">
              <a:solidFill>
                <a:srgbClr val="000000"/>
              </a:solidFill>
              <a:latin typeface="Arial"/>
              <a:ea typeface="Arial"/>
              <a:cs typeface="Arial"/>
              <a:sym typeface="Arial"/>
            </a:endParaRPr>
          </a:p>
        </p:txBody>
      </p:sp>
      <p:sp>
        <p:nvSpPr>
          <p:cNvPr id="313" name="Google Shape;313;p10"/>
          <p:cNvSpPr txBox="1"/>
          <p:nvPr/>
        </p:nvSpPr>
        <p:spPr>
          <a:xfrm>
            <a:off x="11717184" y="5981923"/>
            <a:ext cx="54012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1</a:t>
            </a:r>
            <a:endParaRPr sz="1400" b="0" i="0" u="none" strike="noStrike" cap="none">
              <a:solidFill>
                <a:srgbClr val="000000"/>
              </a:solidFill>
              <a:latin typeface="Arial"/>
              <a:ea typeface="Arial"/>
              <a:cs typeface="Arial"/>
              <a:sym typeface="Arial"/>
            </a:endParaRPr>
          </a:p>
        </p:txBody>
      </p:sp>
      <p:sp>
        <p:nvSpPr>
          <p:cNvPr id="314" name="Google Shape;314;p10"/>
          <p:cNvSpPr txBox="1"/>
          <p:nvPr/>
        </p:nvSpPr>
        <p:spPr>
          <a:xfrm>
            <a:off x="8948659" y="6686541"/>
            <a:ext cx="1634412"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20&gt;15</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Found 20, return 4</a:t>
            </a:r>
            <a:endParaRPr sz="1400" b="0" i="0" u="none" strike="noStrike" cap="none">
              <a:solidFill>
                <a:srgbClr val="000000"/>
              </a:solidFill>
              <a:latin typeface="Arial"/>
              <a:ea typeface="Arial"/>
              <a:cs typeface="Arial"/>
              <a:sym typeface="Arial"/>
            </a:endParaRPr>
          </a:p>
        </p:txBody>
      </p:sp>
      <p:sp>
        <p:nvSpPr>
          <p:cNvPr id="315" name="Google Shape;315;p10"/>
          <p:cNvSpPr/>
          <p:nvPr/>
        </p:nvSpPr>
        <p:spPr>
          <a:xfrm>
            <a:off x="10577662" y="6651954"/>
            <a:ext cx="8844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
        <p:nvSpPr>
          <p:cNvPr id="316" name="Google Shape;316;p10"/>
          <p:cNvSpPr/>
          <p:nvPr/>
        </p:nvSpPr>
        <p:spPr>
          <a:xfrm>
            <a:off x="11524719" y="6651954"/>
            <a:ext cx="8844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
        <p:nvSpPr>
          <p:cNvPr id="317" name="Google Shape;317;p10"/>
          <p:cNvSpPr/>
          <p:nvPr/>
        </p:nvSpPr>
        <p:spPr>
          <a:xfrm>
            <a:off x="12453115" y="6651955"/>
            <a:ext cx="884439" cy="653143"/>
          </a:xfrm>
          <a:prstGeom prst="rect">
            <a:avLst/>
          </a:prstGeom>
          <a:solidFill>
            <a:schemeClr val="dk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sp>
        <p:nvSpPr>
          <p:cNvPr id="318" name="Google Shape;318;p10"/>
          <p:cNvSpPr/>
          <p:nvPr/>
        </p:nvSpPr>
        <p:spPr>
          <a:xfrm>
            <a:off x="13383066" y="6651956"/>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15</a:t>
            </a:r>
            <a:endParaRPr sz="1400" b="0" i="0" u="none" strike="noStrike" cap="none">
              <a:solidFill>
                <a:srgbClr val="000000"/>
              </a:solidFill>
              <a:latin typeface="Arial"/>
              <a:ea typeface="Arial"/>
              <a:cs typeface="Arial"/>
              <a:sym typeface="Arial"/>
            </a:endParaRPr>
          </a:p>
        </p:txBody>
      </p:sp>
      <p:sp>
        <p:nvSpPr>
          <p:cNvPr id="319" name="Google Shape;319;p10"/>
          <p:cNvSpPr/>
          <p:nvPr/>
        </p:nvSpPr>
        <p:spPr>
          <a:xfrm>
            <a:off x="14313017" y="6651956"/>
            <a:ext cx="884439" cy="653143"/>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20</a:t>
            </a:r>
            <a:endParaRPr sz="1400" b="0" i="0" u="none" strike="noStrike" cap="none">
              <a:solidFill>
                <a:srgbClr val="000000"/>
              </a:solidFill>
              <a:latin typeface="Arial"/>
              <a:ea typeface="Arial"/>
              <a:cs typeface="Arial"/>
              <a:sym typeface="Arial"/>
            </a:endParaRPr>
          </a:p>
        </p:txBody>
      </p:sp>
      <p:sp>
        <p:nvSpPr>
          <p:cNvPr id="320" name="Google Shape;320;p10"/>
          <p:cNvSpPr txBox="1"/>
          <p:nvPr/>
        </p:nvSpPr>
        <p:spPr>
          <a:xfrm>
            <a:off x="10909839" y="7347100"/>
            <a:ext cx="420283"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0</a:t>
            </a:r>
            <a:endParaRPr sz="1400" b="0" i="0" u="none" strike="noStrike" cap="none">
              <a:solidFill>
                <a:srgbClr val="000000"/>
              </a:solidFill>
              <a:latin typeface="Arial"/>
              <a:ea typeface="Arial"/>
              <a:cs typeface="Arial"/>
              <a:sym typeface="Arial"/>
            </a:endParaRPr>
          </a:p>
        </p:txBody>
      </p:sp>
      <p:sp>
        <p:nvSpPr>
          <p:cNvPr id="321" name="Google Shape;321;p10"/>
          <p:cNvSpPr txBox="1"/>
          <p:nvPr/>
        </p:nvSpPr>
        <p:spPr>
          <a:xfrm flipH="1">
            <a:off x="13686750" y="7353777"/>
            <a:ext cx="1322059"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3</a:t>
            </a:r>
            <a:endParaRPr sz="1400" b="0" i="0" u="none" strike="noStrike" cap="none">
              <a:solidFill>
                <a:srgbClr val="000000"/>
              </a:solidFill>
              <a:latin typeface="Arial"/>
              <a:ea typeface="Arial"/>
              <a:cs typeface="Arial"/>
              <a:sym typeface="Arial"/>
            </a:endParaRPr>
          </a:p>
        </p:txBody>
      </p:sp>
      <p:sp>
        <p:nvSpPr>
          <p:cNvPr id="322" name="Google Shape;322;p10"/>
          <p:cNvSpPr txBox="1"/>
          <p:nvPr/>
        </p:nvSpPr>
        <p:spPr>
          <a:xfrm>
            <a:off x="14585763" y="7347099"/>
            <a:ext cx="465232"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4</a:t>
            </a:r>
            <a:endParaRPr sz="1400" b="0" i="0" u="none" strike="noStrike" cap="none">
              <a:solidFill>
                <a:srgbClr val="000000"/>
              </a:solidFill>
              <a:latin typeface="Arial"/>
              <a:ea typeface="Arial"/>
              <a:cs typeface="Arial"/>
              <a:sym typeface="Arial"/>
            </a:endParaRPr>
          </a:p>
        </p:txBody>
      </p:sp>
      <p:sp>
        <p:nvSpPr>
          <p:cNvPr id="323" name="Google Shape;323;p10"/>
          <p:cNvSpPr txBox="1"/>
          <p:nvPr/>
        </p:nvSpPr>
        <p:spPr>
          <a:xfrm>
            <a:off x="12749576" y="7339243"/>
            <a:ext cx="54012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2</a:t>
            </a:r>
            <a:endParaRPr sz="1400" b="0" i="0" u="none" strike="noStrike" cap="none">
              <a:solidFill>
                <a:srgbClr val="000000"/>
              </a:solidFill>
              <a:latin typeface="Arial"/>
              <a:ea typeface="Arial"/>
              <a:cs typeface="Arial"/>
              <a:sym typeface="Arial"/>
            </a:endParaRPr>
          </a:p>
        </p:txBody>
      </p:sp>
      <p:sp>
        <p:nvSpPr>
          <p:cNvPr id="324" name="Google Shape;324;p10"/>
          <p:cNvSpPr txBox="1"/>
          <p:nvPr/>
        </p:nvSpPr>
        <p:spPr>
          <a:xfrm>
            <a:off x="11759368" y="7347100"/>
            <a:ext cx="540124"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ExtraBold"/>
                <a:ea typeface="Open Sans ExtraBold"/>
                <a:cs typeface="Open Sans ExtraBold"/>
                <a:sym typeface="Open Sans ExtraBold"/>
              </a:rPr>
              <a:t>1</a:t>
            </a:r>
            <a:endParaRPr sz="1400" b="0" i="0" u="none" strike="noStrike" cap="none">
              <a:solidFill>
                <a:srgbClr val="000000"/>
              </a:solidFill>
              <a:latin typeface="Arial"/>
              <a:ea typeface="Arial"/>
              <a:cs typeface="Arial"/>
              <a:sym typeface="Arial"/>
            </a:endParaRPr>
          </a:p>
        </p:txBody>
      </p:sp>
      <p:pic>
        <p:nvPicPr>
          <p:cNvPr id="325" name="Google Shape;325;p10"/>
          <p:cNvPicPr preferRelativeResize="0"/>
          <p:nvPr/>
        </p:nvPicPr>
        <p:blipFill rotWithShape="1">
          <a:blip r:embed="rId3">
            <a:alphaModFix/>
          </a:blip>
          <a:srcRect/>
          <a:stretch/>
        </p:blipFill>
        <p:spPr>
          <a:xfrm>
            <a:off x="6323458" y="603159"/>
            <a:ext cx="3661469" cy="365760"/>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3377</Words>
  <Application>Microsoft Office PowerPoint</Application>
  <PresentationFormat>Custom</PresentationFormat>
  <Paragraphs>584</Paragraphs>
  <Slides>61</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Open Sans ExtraBold</vt:lpstr>
      <vt:lpstr>Open Sans</vt:lpstr>
      <vt:lpstr>Noto Sans Symbols</vt:lpstr>
      <vt:lpstr>Calibri</vt:lpstr>
      <vt:lpstr>Digital Marketing</vt:lpstr>
      <vt:lpstr>PowerPoint Presentation</vt:lpstr>
      <vt:lpstr>PowerPoint Presentation</vt:lpstr>
      <vt:lpstr>PowerPoint Presentation</vt:lpstr>
      <vt:lpstr>PowerPoint Presentation</vt:lpstr>
      <vt:lpstr>Linear Search</vt:lpstr>
      <vt:lpstr>Linear Search</vt:lpstr>
      <vt:lpstr>Assisted Practice: Guidelines</vt:lpstr>
      <vt:lpstr>PowerPoint Presentation</vt:lpstr>
      <vt:lpstr>Binary Search</vt:lpstr>
      <vt:lpstr>Binary Search</vt:lpstr>
      <vt:lpstr>Assisted Practice: Guidelines  </vt:lpstr>
      <vt:lpstr>PowerPoint Presentation</vt:lpstr>
      <vt:lpstr>Exponential Search</vt:lpstr>
      <vt:lpstr>Exponential Search</vt:lpstr>
      <vt:lpstr>Assisted Practice: Guidelines</vt:lpstr>
      <vt:lpstr>PowerPoint Presentation</vt:lpstr>
      <vt:lpstr>Selection Sort</vt:lpstr>
      <vt:lpstr>Selection Sort</vt:lpstr>
      <vt:lpstr>Assisted Practice: Guidelines  </vt:lpstr>
      <vt:lpstr>PowerPoint Presentation</vt:lpstr>
      <vt:lpstr>Bubble Sort</vt:lpstr>
      <vt:lpstr>Bubble Sort</vt:lpstr>
      <vt:lpstr>Assisted Practice: Guidelines  </vt:lpstr>
      <vt:lpstr>PowerPoint Presentation</vt:lpstr>
      <vt:lpstr>Insertion Sort</vt:lpstr>
      <vt:lpstr>Insertion Sort</vt:lpstr>
      <vt:lpstr>Assisted Practice: Guidelines</vt:lpstr>
      <vt:lpstr>PowerPoint Presentation</vt:lpstr>
      <vt:lpstr>Merge Sort</vt:lpstr>
      <vt:lpstr>Merge Sort</vt:lpstr>
      <vt:lpstr>Assisted Practice: Guidelines</vt:lpstr>
      <vt:lpstr>PowerPoint Presentation</vt:lpstr>
      <vt:lpstr>Quick Sort</vt:lpstr>
      <vt:lpstr>Quick Sort</vt:lpstr>
      <vt:lpstr>Assisted Practice: Guidelines</vt:lpstr>
      <vt:lpstr>PowerPoint Presentation</vt:lpstr>
      <vt:lpstr>Minimum Spanning Tree</vt:lpstr>
      <vt:lpstr>Index Mapping</vt:lpstr>
      <vt:lpstr>PowerPoint Presentation</vt:lpstr>
      <vt:lpstr>Asymptotic Notations</vt:lpstr>
      <vt:lpstr>ʘ Notation</vt:lpstr>
      <vt:lpstr>Big O Notation</vt:lpstr>
      <vt:lpstr>Ω Notation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Fix Bugs of the Application</vt:lpstr>
      <vt:lpstr>PowerPoint Presentation</vt:lpstr>
      <vt:lpstr>Virtual Key for Your Repositories</vt:lpstr>
      <vt:lpstr>Background of the Project Statement</vt:lpstr>
      <vt:lpstr>You Are Asked to Do</vt:lpstr>
      <vt:lpstr>You must use the following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2016-12-06T06:58:02Z</dcterms:created>
  <dcterms:modified xsi:type="dcterms:W3CDTF">2020-05-08T06:12:26Z</dcterms:modified>
</cp:coreProperties>
</file>